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94" r:id="rId4"/>
    <p:sldId id="295" r:id="rId5"/>
    <p:sldId id="296" r:id="rId6"/>
    <p:sldId id="293" r:id="rId7"/>
    <p:sldId id="282" r:id="rId8"/>
    <p:sldId id="276" r:id="rId9"/>
    <p:sldId id="275" r:id="rId10"/>
    <p:sldId id="285" r:id="rId11"/>
    <p:sldId id="280" r:id="rId12"/>
    <p:sldId id="297" r:id="rId13"/>
    <p:sldId id="298" r:id="rId14"/>
    <p:sldId id="291" r:id="rId15"/>
    <p:sldId id="300" r:id="rId16"/>
    <p:sldId id="299" r:id="rId17"/>
    <p:sldId id="302" r:id="rId18"/>
    <p:sldId id="303" r:id="rId19"/>
    <p:sldId id="301" r:id="rId20"/>
    <p:sldId id="304" r:id="rId21"/>
    <p:sldId id="307" r:id="rId22"/>
    <p:sldId id="305" r:id="rId23"/>
    <p:sldId id="306" r:id="rId24"/>
    <p:sldId id="308" r:id="rId25"/>
    <p:sldId id="274" r:id="rId26"/>
    <p:sldId id="271" r:id="rId27"/>
    <p:sldId id="277" r:id="rId28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210 콤퓨타세탁 L" panose="02020603020101020101" pitchFamily="18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A8B"/>
    <a:srgbClr val="404551"/>
    <a:srgbClr val="B6DBDA"/>
    <a:srgbClr val="A4B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07" autoAdjust="0"/>
    <p:restoredTop sz="94660"/>
  </p:normalViewPr>
  <p:slideViewPr>
    <p:cSldViewPr snapToObjects="1">
      <p:cViewPr varScale="1">
        <p:scale>
          <a:sx n="89" d="100"/>
          <a:sy n="89" d="100"/>
        </p:scale>
        <p:origin x="40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B6A62F-9EEA-4D89-91F1-3ABED192699A}" type="doc">
      <dgm:prSet loTypeId="urn:microsoft.com/office/officeart/2005/8/layout/chart3" loCatId="relationship" qsTypeId="urn:microsoft.com/office/officeart/2005/8/quickstyle/simple1" qsCatId="simple" csTypeId="urn:microsoft.com/office/officeart/2005/8/colors/colorful4" csCatId="colorful" phldr="1"/>
      <dgm:spPr/>
    </dgm:pt>
    <dgm:pt modelId="{F240C013-83E0-4061-81FD-0278AC1CF155}" type="pres">
      <dgm:prSet presAssocID="{AAB6A62F-9EEA-4D89-91F1-3ABED192699A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6F8D0E8F-E022-4CCE-855E-55112DBE10D9}" type="presOf" srcId="{AAB6A62F-9EEA-4D89-91F1-3ABED192699A}" destId="{F240C013-83E0-4061-81FD-0278AC1CF155}" srcOrd="0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8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829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06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64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4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1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6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702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91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70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103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A7775-1B4C-4C00-899D-B495F350D141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493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hyperlink" Target="https://github.com/Ssolmini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kl4314" TargetMode="External"/><Relationship Id="rId12" Type="http://schemas.openxmlformats.org/officeDocument/2006/relationships/image" Target="../media/image6.jpeg"/><Relationship Id="rId2" Type="http://schemas.openxmlformats.org/officeDocument/2006/relationships/diagramData" Target="../diagrams/data1.xml"/><Relationship Id="rId1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hyperlink" Target="https://github.com/syoung9606" TargetMode="External"/><Relationship Id="rId5" Type="http://schemas.openxmlformats.org/officeDocument/2006/relationships/diagramColors" Target="../diagrams/colors1.xml"/><Relationship Id="rId15" Type="http://schemas.openxmlformats.org/officeDocument/2006/relationships/hyperlink" Target="https://github.com/Parksoyeon12" TargetMode="External"/><Relationship Id="rId10" Type="http://schemas.openxmlformats.org/officeDocument/2006/relationships/hyperlink" Target="https://github.com/huinee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jpeg"/><Relationship Id="rId1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jpeg"/><Relationship Id="rId2" Type="http://schemas.openxmlformats.org/officeDocument/2006/relationships/hyperlink" Target="https://pypi.python.org/pypi/rpy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buntu.com/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www.python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B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4654364"/>
            <a:ext cx="12192000" cy="2212428"/>
          </a:xfrm>
          <a:prstGeom prst="rect">
            <a:avLst/>
          </a:prstGeom>
          <a:solidFill>
            <a:srgbClr val="40455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89492" y="1686141"/>
            <a:ext cx="6919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+mn-ea"/>
              </a:rPr>
              <a:t>국내의 좋은 병원을 알려줘</a:t>
            </a:r>
            <a:r>
              <a:rPr lang="en-US" altLang="ko-KR" sz="6000" dirty="0" smtClean="0">
                <a:solidFill>
                  <a:schemeClr val="bg1"/>
                </a:solidFill>
                <a:latin typeface="+mn-ea"/>
              </a:rPr>
              <a:t>!!</a:t>
            </a:r>
            <a:endParaRPr lang="ko-KR" altLang="en-US" sz="6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4165152"/>
            <a:ext cx="12192000" cy="2701640"/>
          </a:xfrm>
          <a:prstGeom prst="rect">
            <a:avLst/>
          </a:prstGeom>
          <a:solidFill>
            <a:srgbClr val="40455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27271" y="900532"/>
            <a:ext cx="6836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+mn-ea"/>
              </a:rPr>
              <a:t>공공데이터를 활용한 의료 웹 서비스</a:t>
            </a:r>
            <a:endParaRPr lang="ko-KR" altLang="en-US" sz="30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1944" y="4113654"/>
            <a:ext cx="64603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200" b="1" dirty="0" err="1" smtClean="0">
                <a:solidFill>
                  <a:schemeClr val="bg1"/>
                </a:solidFill>
                <a:latin typeface="+mn-ea"/>
              </a:rPr>
              <a:t>팀명</a:t>
            </a:r>
            <a:r>
              <a:rPr lang="en-US" altLang="ko-KR" sz="2200" b="1" dirty="0">
                <a:solidFill>
                  <a:schemeClr val="bg1"/>
                </a:solidFill>
                <a:latin typeface="+mn-ea"/>
              </a:rPr>
              <a:t>	 </a:t>
            </a:r>
            <a:r>
              <a:rPr lang="en-US" altLang="ko-KR" sz="2200" b="1" dirty="0" smtClean="0">
                <a:solidFill>
                  <a:schemeClr val="bg1"/>
                </a:solidFill>
                <a:latin typeface="+mn-ea"/>
              </a:rPr>
              <a:t>  |  </a:t>
            </a:r>
            <a:r>
              <a:rPr lang="en-US" altLang="ko-KR" sz="2200" b="1" dirty="0" err="1" smtClean="0">
                <a:solidFill>
                  <a:schemeClr val="bg1"/>
                </a:solidFill>
                <a:latin typeface="+mn-ea"/>
              </a:rPr>
              <a:t>HoLo</a:t>
            </a:r>
            <a:r>
              <a:rPr lang="en-US" altLang="ko-KR" sz="2200" b="1" dirty="0" smtClean="0">
                <a:solidFill>
                  <a:schemeClr val="bg1"/>
                </a:solidFill>
                <a:latin typeface="+mn-ea"/>
              </a:rPr>
              <a:t>(3</a:t>
            </a:r>
            <a:r>
              <a:rPr lang="ko-KR" altLang="en-US" sz="2200" b="1" dirty="0" smtClean="0">
                <a:solidFill>
                  <a:schemeClr val="bg1"/>
                </a:solidFill>
                <a:latin typeface="+mn-ea"/>
              </a:rPr>
              <a:t>조</a:t>
            </a:r>
            <a:r>
              <a:rPr lang="en-US" altLang="ko-KR" sz="2200" b="1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2200" b="1" dirty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담당교수 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|  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정현숙 교수님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(02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분반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발표일    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|  5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월 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9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일</a:t>
            </a:r>
            <a:endParaRPr lang="en-US" altLang="ko-KR" sz="2200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조원       </a:t>
            </a:r>
            <a:r>
              <a:rPr lang="en-US" altLang="ko-KR" sz="2200" dirty="0">
                <a:solidFill>
                  <a:schemeClr val="bg1"/>
                </a:solidFill>
                <a:latin typeface="+mn-ea"/>
              </a:rPr>
              <a:t>|  </a:t>
            </a:r>
            <a:r>
              <a:rPr lang="ko-KR" altLang="en-US" sz="2200" dirty="0" err="1" smtClean="0">
                <a:solidFill>
                  <a:schemeClr val="bg1"/>
                </a:solidFill>
                <a:latin typeface="+mn-ea"/>
              </a:rPr>
              <a:t>남솔민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김민중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200" dirty="0" err="1" smtClean="0">
                <a:solidFill>
                  <a:schemeClr val="bg1"/>
                </a:solidFill>
                <a:latin typeface="+mn-ea"/>
              </a:rPr>
              <a:t>김새흰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진소영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박소연</a:t>
            </a:r>
            <a:endParaRPr lang="ko-KR" altLang="en-US" sz="2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5360" y="284969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산학캡스톤디자인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2000" b="1" dirty="0" smtClean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35360" y="1686141"/>
            <a:ext cx="4707806" cy="3660497"/>
            <a:chOff x="912319" y="1804911"/>
            <a:chExt cx="4353364" cy="3384905"/>
          </a:xfrm>
        </p:grpSpPr>
        <p:grpSp>
          <p:nvGrpSpPr>
            <p:cNvPr id="16" name="그룹 15"/>
            <p:cNvGrpSpPr/>
            <p:nvPr/>
          </p:nvGrpSpPr>
          <p:grpSpPr>
            <a:xfrm>
              <a:off x="912319" y="1804911"/>
              <a:ext cx="4353364" cy="3384905"/>
              <a:chOff x="912319" y="1796119"/>
              <a:chExt cx="4353364" cy="3384905"/>
            </a:xfrm>
          </p:grpSpPr>
          <p:pic>
            <p:nvPicPr>
              <p:cNvPr id="51" name="Picture 4" descr="모니터, 화면, 컴퓨터, 전자 제품, 기술, 컴퓨터 장비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320" y="1796119"/>
                <a:ext cx="4353363" cy="3384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양쪽 모서리가 둥근 사각형 51"/>
              <p:cNvSpPr/>
              <p:nvPr/>
            </p:nvSpPr>
            <p:spPr>
              <a:xfrm rot="10800000">
                <a:off x="912319" y="4141076"/>
                <a:ext cx="4353363" cy="367862"/>
              </a:xfrm>
              <a:prstGeom prst="round2SameRect">
                <a:avLst>
                  <a:gd name="adj1" fmla="val 37255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127448" y="2011445"/>
              <a:ext cx="3960440" cy="1921611"/>
              <a:chOff x="623392" y="882937"/>
              <a:chExt cx="10801200" cy="5975063"/>
            </a:xfrm>
          </p:grpSpPr>
          <p:pic>
            <p:nvPicPr>
              <p:cNvPr id="18" name="Picture 2" descr="웹브라우저png에 대한 이미지 검색결과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392" y="882937"/>
                <a:ext cx="10801200" cy="59750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317512" y="1617449"/>
                <a:ext cx="3130062" cy="659423"/>
              </a:xfrm>
              <a:prstGeom prst="rect">
                <a:avLst/>
              </a:prstGeom>
              <a:solidFill>
                <a:srgbClr val="FF9A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410230" y="1714833"/>
                <a:ext cx="2952000" cy="46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4583832" y="1617449"/>
                <a:ext cx="936104" cy="659423"/>
              </a:xfrm>
              <a:prstGeom prst="rect">
                <a:avLst/>
              </a:prstGeom>
              <a:solidFill>
                <a:srgbClr val="FF9A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latin typeface="+mn-ea"/>
                  </a:rPr>
                  <a:t>검색</a:t>
                </a:r>
                <a:endParaRPr lang="ko-KR" altLang="en-US" sz="600" dirty="0">
                  <a:latin typeface="+mn-ea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570179" y="1766963"/>
                <a:ext cx="465881" cy="1327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400" dirty="0" smtClean="0">
                  <a:latin typeface="+mn-ea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570179" y="1766963"/>
                <a:ext cx="465881" cy="1327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400" dirty="0" smtClean="0">
                  <a:latin typeface="+mn-ea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570179" y="1766963"/>
                <a:ext cx="465881" cy="1327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400" dirty="0" smtClean="0">
                  <a:latin typeface="+mn-ea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457484" y="1696639"/>
                <a:ext cx="918496" cy="575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latin typeface="+mn-ea"/>
                  </a:rPr>
                  <a:t>충치</a:t>
                </a: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4"/>
              <a:srcRect l="26571" t="15350" r="15173" b="21650"/>
              <a:stretch/>
            </p:blipFill>
            <p:spPr>
              <a:xfrm>
                <a:off x="1137907" y="2496933"/>
                <a:ext cx="4851950" cy="3812387"/>
              </a:xfrm>
              <a:prstGeom prst="rect">
                <a:avLst/>
              </a:prstGeom>
            </p:spPr>
          </p:pic>
          <p:grpSp>
            <p:nvGrpSpPr>
              <p:cNvPr id="27" name="그룹 26"/>
              <p:cNvGrpSpPr/>
              <p:nvPr/>
            </p:nvGrpSpPr>
            <p:grpSpPr>
              <a:xfrm>
                <a:off x="6240016" y="1628800"/>
                <a:ext cx="4542113" cy="4752528"/>
                <a:chOff x="6240016" y="1412776"/>
                <a:chExt cx="4542113" cy="4752528"/>
              </a:xfrm>
            </p:grpSpPr>
            <p:sp>
              <p:nvSpPr>
                <p:cNvPr id="47" name="직사각형 46"/>
                <p:cNvSpPr/>
                <p:nvPr/>
              </p:nvSpPr>
              <p:spPr>
                <a:xfrm>
                  <a:off x="6240016" y="1412776"/>
                  <a:ext cx="4536504" cy="3168352"/>
                </a:xfrm>
                <a:prstGeom prst="rect">
                  <a:avLst/>
                </a:prstGeom>
                <a:solidFill>
                  <a:srgbClr val="B6DB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6241504" y="4941168"/>
                  <a:ext cx="4540625" cy="1224136"/>
                </a:xfrm>
                <a:prstGeom prst="rect">
                  <a:avLst/>
                </a:prstGeom>
                <a:solidFill>
                  <a:srgbClr val="B6DB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6312024" y="1484784"/>
                  <a:ext cx="4391000" cy="30243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6312024" y="5005862"/>
                  <a:ext cx="4391000" cy="1087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+mn-ea"/>
                  </a:endParaRPr>
                </a:p>
              </p:txBody>
            </p:sp>
          </p:grpSp>
          <p:sp>
            <p:nvSpPr>
              <p:cNvPr id="28" name="직사각형 27"/>
              <p:cNvSpPr/>
              <p:nvPr/>
            </p:nvSpPr>
            <p:spPr>
              <a:xfrm>
                <a:off x="6312024" y="1700808"/>
                <a:ext cx="4391000" cy="720080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 smtClean="0">
                    <a:latin typeface="+mn-ea"/>
                  </a:rPr>
                  <a:t>A. XX </a:t>
                </a:r>
                <a:r>
                  <a:rPr lang="ko-KR" altLang="en-US" sz="500" dirty="0" smtClean="0">
                    <a:latin typeface="+mn-ea"/>
                  </a:rPr>
                  <a:t>치과</a:t>
                </a:r>
                <a:endParaRPr lang="ko-KR" altLang="en-US" sz="500" dirty="0">
                  <a:latin typeface="+mn-ea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6312024" y="2492896"/>
                <a:ext cx="4391000" cy="720080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 smtClean="0">
                    <a:latin typeface="+mn-ea"/>
                  </a:rPr>
                  <a:t>B. OO</a:t>
                </a:r>
                <a:r>
                  <a:rPr lang="ko-KR" altLang="en-US" sz="500" dirty="0" smtClean="0">
                    <a:latin typeface="+mn-ea"/>
                  </a:rPr>
                  <a:t> 치과</a:t>
                </a:r>
                <a:endParaRPr lang="ko-KR" altLang="en-US" sz="500" dirty="0">
                  <a:latin typeface="+mn-ea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312024" y="3284984"/>
                <a:ext cx="4391000" cy="720080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 smtClean="0">
                    <a:latin typeface="+mn-ea"/>
                  </a:rPr>
                  <a:t>C. XO </a:t>
                </a:r>
                <a:r>
                  <a:rPr lang="ko-KR" altLang="en-US" sz="500" dirty="0" smtClean="0">
                    <a:latin typeface="+mn-ea"/>
                  </a:rPr>
                  <a:t>치과</a:t>
                </a:r>
                <a:endParaRPr lang="ko-KR" altLang="en-US" sz="500" dirty="0">
                  <a:latin typeface="+mn-ea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6312024" y="4077072"/>
                <a:ext cx="4391000" cy="648072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 smtClean="0">
                    <a:latin typeface="+mn-ea"/>
                  </a:rPr>
                  <a:t>D. OX </a:t>
                </a:r>
                <a:r>
                  <a:rPr lang="ko-KR" altLang="en-US" sz="500" dirty="0" smtClean="0">
                    <a:latin typeface="+mn-ea"/>
                  </a:rPr>
                  <a:t>치과</a:t>
                </a:r>
                <a:endParaRPr lang="ko-KR" altLang="en-US" sz="500" dirty="0">
                  <a:latin typeface="+mn-ea"/>
                </a:endParaRPr>
              </a:p>
            </p:txBody>
          </p:sp>
          <p:grpSp>
            <p:nvGrpSpPr>
              <p:cNvPr id="32" name="그룹 31"/>
              <p:cNvGrpSpPr/>
              <p:nvPr/>
            </p:nvGrpSpPr>
            <p:grpSpPr>
              <a:xfrm>
                <a:off x="3287688" y="3589015"/>
                <a:ext cx="144016" cy="196748"/>
                <a:chOff x="3287688" y="3589015"/>
                <a:chExt cx="144016" cy="196748"/>
              </a:xfrm>
            </p:grpSpPr>
            <p:sp>
              <p:nvSpPr>
                <p:cNvPr id="45" name="타원 44"/>
                <p:cNvSpPr/>
                <p:nvPr/>
              </p:nvSpPr>
              <p:spPr>
                <a:xfrm>
                  <a:off x="3287688" y="3589015"/>
                  <a:ext cx="144016" cy="144016"/>
                </a:xfrm>
                <a:prstGeom prst="ellips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latin typeface="+mn-ea"/>
                    </a:rPr>
                    <a:t>A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sp>
              <p:nvSpPr>
                <p:cNvPr id="46" name="순서도: 병합 45"/>
                <p:cNvSpPr/>
                <p:nvPr/>
              </p:nvSpPr>
              <p:spPr>
                <a:xfrm>
                  <a:off x="3323692" y="3717032"/>
                  <a:ext cx="72008" cy="68731"/>
                </a:xfrm>
                <a:prstGeom prst="flowChartMerg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  <p:grpSp>
            <p:nvGrpSpPr>
              <p:cNvPr id="33" name="그룹 32"/>
              <p:cNvGrpSpPr/>
              <p:nvPr/>
            </p:nvGrpSpPr>
            <p:grpSpPr>
              <a:xfrm>
                <a:off x="2999656" y="4813020"/>
                <a:ext cx="144016" cy="196748"/>
                <a:chOff x="3287688" y="3589015"/>
                <a:chExt cx="144016" cy="196748"/>
              </a:xfrm>
            </p:grpSpPr>
            <p:sp>
              <p:nvSpPr>
                <p:cNvPr id="43" name="타원 42"/>
                <p:cNvSpPr/>
                <p:nvPr/>
              </p:nvSpPr>
              <p:spPr>
                <a:xfrm>
                  <a:off x="3287688" y="3589015"/>
                  <a:ext cx="144016" cy="144016"/>
                </a:xfrm>
                <a:prstGeom prst="ellips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latin typeface="+mn-ea"/>
                    </a:rPr>
                    <a:t>C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sp>
              <p:nvSpPr>
                <p:cNvPr id="44" name="순서도: 병합 43"/>
                <p:cNvSpPr/>
                <p:nvPr/>
              </p:nvSpPr>
              <p:spPr>
                <a:xfrm>
                  <a:off x="3323692" y="3717032"/>
                  <a:ext cx="72008" cy="68731"/>
                </a:xfrm>
                <a:prstGeom prst="flowChartMerg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  <p:grpSp>
            <p:nvGrpSpPr>
              <p:cNvPr id="34" name="그룹 33"/>
              <p:cNvGrpSpPr/>
              <p:nvPr/>
            </p:nvGrpSpPr>
            <p:grpSpPr>
              <a:xfrm>
                <a:off x="4589450" y="4096378"/>
                <a:ext cx="144016" cy="196748"/>
                <a:chOff x="3287688" y="3589015"/>
                <a:chExt cx="144016" cy="196748"/>
              </a:xfrm>
            </p:grpSpPr>
            <p:sp>
              <p:nvSpPr>
                <p:cNvPr id="41" name="타원 40"/>
                <p:cNvSpPr/>
                <p:nvPr/>
              </p:nvSpPr>
              <p:spPr>
                <a:xfrm>
                  <a:off x="3287688" y="3589015"/>
                  <a:ext cx="144016" cy="144016"/>
                </a:xfrm>
                <a:prstGeom prst="ellips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latin typeface="+mn-ea"/>
                    </a:rPr>
                    <a:t>B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sp>
              <p:nvSpPr>
                <p:cNvPr id="42" name="순서도: 병합 41"/>
                <p:cNvSpPr/>
                <p:nvPr/>
              </p:nvSpPr>
              <p:spPr>
                <a:xfrm>
                  <a:off x="3323692" y="3717032"/>
                  <a:ext cx="72008" cy="68731"/>
                </a:xfrm>
                <a:prstGeom prst="flowChartMerg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  <p:grpSp>
            <p:nvGrpSpPr>
              <p:cNvPr id="35" name="그룹 34"/>
              <p:cNvGrpSpPr/>
              <p:nvPr/>
            </p:nvGrpSpPr>
            <p:grpSpPr>
              <a:xfrm>
                <a:off x="4213783" y="4941037"/>
                <a:ext cx="144016" cy="196748"/>
                <a:chOff x="3287688" y="3589015"/>
                <a:chExt cx="144016" cy="196748"/>
              </a:xfrm>
            </p:grpSpPr>
            <p:sp>
              <p:nvSpPr>
                <p:cNvPr id="39" name="타원 38"/>
                <p:cNvSpPr/>
                <p:nvPr/>
              </p:nvSpPr>
              <p:spPr>
                <a:xfrm>
                  <a:off x="3287688" y="3589015"/>
                  <a:ext cx="144016" cy="144016"/>
                </a:xfrm>
                <a:prstGeom prst="ellips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latin typeface="+mn-ea"/>
                    </a:rPr>
                    <a:t>D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sp>
              <p:nvSpPr>
                <p:cNvPr id="40" name="순서도: 병합 39"/>
                <p:cNvSpPr/>
                <p:nvPr/>
              </p:nvSpPr>
              <p:spPr>
                <a:xfrm>
                  <a:off x="3323692" y="3717032"/>
                  <a:ext cx="72008" cy="68731"/>
                </a:xfrm>
                <a:prstGeom prst="flowChartMerg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  <p:sp>
            <p:nvSpPr>
              <p:cNvPr id="36" name="오른쪽 화살표 35"/>
              <p:cNvSpPr/>
              <p:nvPr/>
            </p:nvSpPr>
            <p:spPr>
              <a:xfrm rot="13296037">
                <a:off x="8966036" y="2026111"/>
                <a:ext cx="458325" cy="360040"/>
              </a:xfrm>
              <a:prstGeom prst="rightArrow">
                <a:avLst>
                  <a:gd name="adj1" fmla="val 33255"/>
                  <a:gd name="adj2" fmla="val 50000"/>
                </a:avLst>
              </a:prstGeom>
              <a:solidFill>
                <a:srgbClr val="FF9A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6312024" y="5200678"/>
                <a:ext cx="4391000" cy="1108641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504370" y="5303940"/>
                <a:ext cx="4056124" cy="929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dirty="0" smtClean="0">
                    <a:solidFill>
                      <a:schemeClr val="bg1"/>
                    </a:solidFill>
                    <a:latin typeface="+mn-ea"/>
                  </a:rPr>
                  <a:t>트위터 실시간 스트리밍 데이터를 </a:t>
                </a:r>
                <a:endParaRPr lang="en-US" altLang="ko-KR" sz="500" dirty="0" smtClean="0">
                  <a:solidFill>
                    <a:schemeClr val="bg1"/>
                  </a:solidFill>
                  <a:latin typeface="+mn-ea"/>
                </a:endParaRPr>
              </a:p>
              <a:p>
                <a:r>
                  <a:rPr lang="ko-KR" altLang="en-US" sz="500" dirty="0" smtClean="0">
                    <a:solidFill>
                      <a:schemeClr val="bg1"/>
                    </a:solidFill>
                    <a:latin typeface="+mn-ea"/>
                  </a:rPr>
                  <a:t>분석하여 요즘 언급이 많이 되는 </a:t>
                </a:r>
                <a:endParaRPr lang="en-US" altLang="ko-KR" sz="500" dirty="0" smtClean="0">
                  <a:solidFill>
                    <a:schemeClr val="bg1"/>
                  </a:solidFill>
                  <a:latin typeface="+mn-ea"/>
                </a:endParaRPr>
              </a:p>
              <a:p>
                <a:r>
                  <a:rPr lang="ko-KR" altLang="en-US" sz="500" dirty="0" smtClean="0">
                    <a:solidFill>
                      <a:schemeClr val="bg1"/>
                    </a:solidFill>
                    <a:latin typeface="+mn-ea"/>
                  </a:rPr>
                  <a:t>질병 이슈를 시각화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205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데이터 분석 방법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71464" y="1700808"/>
            <a:ext cx="95770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r>
              <a:rPr lang="ko-KR" altLang="en-US" sz="2400" dirty="0" smtClean="0">
                <a:latin typeface="+mn-ea"/>
              </a:rPr>
              <a:t>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시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rgbClr val="FF9A8B"/>
                </a:solidFill>
                <a:latin typeface="+mn-ea"/>
              </a:rPr>
              <a:t>·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도</a:t>
            </a:r>
            <a:r>
              <a:rPr lang="ko-KR" altLang="en-US" sz="2400" dirty="0" smtClean="0">
                <a:latin typeface="+mn-ea"/>
              </a:rPr>
              <a:t> 별 및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시</a:t>
            </a:r>
            <a:r>
              <a:rPr lang="en-US" altLang="ko-KR" sz="2400" b="1" dirty="0">
                <a:solidFill>
                  <a:srgbClr val="FF9A8B"/>
                </a:solidFill>
                <a:latin typeface="+mn-ea"/>
              </a:rPr>
              <a:t> ·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군</a:t>
            </a:r>
            <a:r>
              <a:rPr lang="en-US" altLang="ko-KR" sz="2400" b="1" dirty="0">
                <a:solidFill>
                  <a:srgbClr val="FF9A8B"/>
                </a:solidFill>
                <a:latin typeface="+mn-ea"/>
              </a:rPr>
              <a:t> ·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구</a:t>
            </a:r>
            <a:r>
              <a:rPr lang="ko-KR" altLang="en-US" sz="2400" dirty="0" smtClean="0">
                <a:latin typeface="+mn-ea"/>
              </a:rPr>
              <a:t> 별로 각 지역의 병원 분류</a:t>
            </a: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r>
              <a:rPr lang="ko-KR" altLang="en-US" sz="2400" dirty="0" smtClean="0">
                <a:latin typeface="+mn-ea"/>
              </a:rPr>
              <a:t> 사용자의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위치를 기반</a:t>
            </a:r>
            <a:r>
              <a:rPr lang="ko-KR" altLang="en-US" sz="2400" dirty="0" smtClean="0">
                <a:latin typeface="+mn-ea"/>
              </a:rPr>
              <a:t>으로 평가등급이 높은 병원 중 해당 질병에 대한 진료를 하는 병원 추출</a:t>
            </a:r>
            <a:endParaRPr lang="en-US" altLang="ko-KR" sz="2400" dirty="0" smtClean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368" y="1196752"/>
            <a:ext cx="2880319" cy="584217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latin typeface="+mn-ea"/>
              </a:rPr>
              <a:t>분석 기준 및 방법</a:t>
            </a:r>
            <a:endParaRPr lang="ko-KR" altLang="en-US" sz="2400" b="1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812" t="15350" r="45494" b="65750"/>
          <a:stretch/>
        </p:blipFill>
        <p:spPr>
          <a:xfrm>
            <a:off x="2063552" y="2493735"/>
            <a:ext cx="3240360" cy="12961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812" t="47900" r="45494" b="30051"/>
          <a:stretch/>
        </p:blipFill>
        <p:spPr>
          <a:xfrm>
            <a:off x="6419474" y="2385723"/>
            <a:ext cx="3240360" cy="151216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600567" y="2945374"/>
            <a:ext cx="518073" cy="392866"/>
          </a:xfrm>
          <a:prstGeom prst="rightArrow">
            <a:avLst>
              <a:gd name="adj1" fmla="val 35255"/>
              <a:gd name="adj2" fmla="val 50000"/>
            </a:avLst>
          </a:prstGeom>
          <a:solidFill>
            <a:srgbClr val="404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9838" t="66514" r="44094" b="11217"/>
          <a:stretch/>
        </p:blipFill>
        <p:spPr>
          <a:xfrm>
            <a:off x="3215680" y="5068822"/>
            <a:ext cx="5616624" cy="14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8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5558034" y="2420888"/>
            <a:ext cx="5218486" cy="3574060"/>
          </a:xfrm>
          <a:prstGeom prst="rect">
            <a:avLst/>
          </a:prstGeom>
          <a:noFill/>
          <a:ln w="57150">
            <a:solidFill>
              <a:srgbClr val="B6D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데이터 분석 방법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950456" y="1739680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table_eval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023377" y="1739680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table_info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951888" y="2996952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table_united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006570" y="2816048"/>
            <a:ext cx="1440160" cy="937872"/>
          </a:xfrm>
          <a:prstGeom prst="rect">
            <a:avLst/>
          </a:prstGeom>
          <a:solidFill>
            <a:srgbClr val="FF9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analyze1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686730" y="2996952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table_region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830746" y="4579360"/>
            <a:ext cx="1440160" cy="937872"/>
          </a:xfrm>
          <a:prstGeom prst="rect">
            <a:avLst/>
          </a:prstGeom>
          <a:solidFill>
            <a:srgbClr val="FF9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analyze2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862554" y="4760264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table_result</a:t>
            </a:r>
            <a:endParaRPr lang="ko-KR" altLang="en-US" dirty="0"/>
          </a:p>
        </p:txBody>
      </p:sp>
      <p:cxnSp>
        <p:nvCxnSpPr>
          <p:cNvPr id="13" name="꺾인 연결선 12"/>
          <p:cNvCxnSpPr>
            <a:stCxn id="6" idx="2"/>
            <a:endCxn id="8" idx="0"/>
          </p:cNvCxnSpPr>
          <p:nvPr/>
        </p:nvCxnSpPr>
        <p:spPr>
          <a:xfrm rot="16200000" flipH="1">
            <a:off x="1974664" y="2155632"/>
            <a:ext cx="681208" cy="1001432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2"/>
            <a:endCxn id="8" idx="0"/>
          </p:cNvCxnSpPr>
          <p:nvPr/>
        </p:nvCxnSpPr>
        <p:spPr>
          <a:xfrm rot="5400000">
            <a:off x="3011125" y="2120604"/>
            <a:ext cx="681208" cy="1071489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8" idx="3"/>
            <a:endCxn id="3" idx="1"/>
          </p:cNvCxnSpPr>
          <p:nvPr/>
        </p:nvCxnSpPr>
        <p:spPr>
          <a:xfrm>
            <a:off x="3680080" y="3284984"/>
            <a:ext cx="232649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3" idx="3"/>
            <a:endCxn id="10" idx="1"/>
          </p:cNvCxnSpPr>
          <p:nvPr/>
        </p:nvCxnSpPr>
        <p:spPr>
          <a:xfrm>
            <a:off x="7446730" y="3284984"/>
            <a:ext cx="12400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0" idx="2"/>
            <a:endCxn id="11" idx="0"/>
          </p:cNvCxnSpPr>
          <p:nvPr/>
        </p:nvCxnSpPr>
        <p:spPr>
          <a:xfrm>
            <a:off x="9550826" y="3573016"/>
            <a:ext cx="0" cy="100634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1" idx="1"/>
            <a:endCxn id="12" idx="3"/>
          </p:cNvCxnSpPr>
          <p:nvPr/>
        </p:nvCxnSpPr>
        <p:spPr>
          <a:xfrm flipH="1">
            <a:off x="7590746" y="5048296"/>
            <a:ext cx="12400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503712" y="4602936"/>
            <a:ext cx="745765" cy="914296"/>
            <a:chOff x="3262003" y="4355336"/>
            <a:chExt cx="745765" cy="914296"/>
          </a:xfrm>
        </p:grpSpPr>
        <p:sp>
          <p:nvSpPr>
            <p:cNvPr id="28" name="한쪽 모서리가 잘린 사각형 27"/>
            <p:cNvSpPr/>
            <p:nvPr/>
          </p:nvSpPr>
          <p:spPr>
            <a:xfrm>
              <a:off x="3401826" y="4355336"/>
              <a:ext cx="605942" cy="776424"/>
            </a:xfrm>
            <a:prstGeom prst="snip1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한쪽 모서리가 잘린 사각형 29"/>
            <p:cNvSpPr/>
            <p:nvPr/>
          </p:nvSpPr>
          <p:spPr>
            <a:xfrm>
              <a:off x="3338203" y="4424272"/>
              <a:ext cx="605942" cy="776424"/>
            </a:xfrm>
            <a:prstGeom prst="snip1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한쪽 모서리가 잘린 사각형 30"/>
            <p:cNvSpPr/>
            <p:nvPr/>
          </p:nvSpPr>
          <p:spPr>
            <a:xfrm>
              <a:off x="3262003" y="4493208"/>
              <a:ext cx="605942" cy="776424"/>
            </a:xfrm>
            <a:prstGeom prst="snip1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4" name="직선 화살표 연결선 33"/>
          <p:cNvCxnSpPr>
            <a:stCxn id="12" idx="1"/>
          </p:cNvCxnSpPr>
          <p:nvPr/>
        </p:nvCxnSpPr>
        <p:spPr>
          <a:xfrm flipH="1">
            <a:off x="4366250" y="5048296"/>
            <a:ext cx="1496304" cy="1178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49145" y="1325944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평가 정보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13362" y="1325944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병원 정보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35210" y="357301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정보 통합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52057" y="379185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위치 별로 분석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583299" y="5491772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평가등급별 분석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26650" y="6136324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&lt;</a:t>
            </a:r>
            <a:r>
              <a:rPr lang="ko-KR" altLang="en-US" dirty="0" smtClean="0">
                <a:latin typeface="+mn-ea"/>
              </a:rPr>
              <a:t>우수병원 분석 알고리즘</a:t>
            </a:r>
            <a:r>
              <a:rPr lang="en-US" altLang="ko-KR" dirty="0" smtClean="0">
                <a:latin typeface="+mn-ea"/>
              </a:rPr>
              <a:t>&gt;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3594" y="4760264"/>
            <a:ext cx="2887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+mn-ea"/>
              </a:rPr>
              <a:t>사용자가 입력한 </a:t>
            </a:r>
            <a:r>
              <a:rPr lang="ko-KR" altLang="en-US" dirty="0" smtClean="0">
                <a:latin typeface="+mn-ea"/>
              </a:rPr>
              <a:t>키워드를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분석하여 나온 병원 제공</a:t>
            </a:r>
            <a:endParaRPr lang="en-US" altLang="ko-KR" dirty="0" smtClean="0">
              <a:latin typeface="+mn-ea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V="1">
            <a:off x="6168008" y="1916832"/>
            <a:ext cx="0" cy="899216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62554" y="153609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인자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시도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시군구</a:t>
            </a:r>
            <a:endParaRPr lang="ko-KR" altLang="en-US" dirty="0" smtClean="0">
              <a:latin typeface="+mn-ea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10270906" y="4760264"/>
            <a:ext cx="505614" cy="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776520" y="4581128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인자 </a:t>
            </a:r>
            <a:r>
              <a:rPr lang="en-US" altLang="ko-KR" dirty="0" smtClean="0">
                <a:latin typeface="+mn-ea"/>
              </a:rPr>
              <a:t>: </a:t>
            </a:r>
          </a:p>
          <a:p>
            <a:r>
              <a:rPr lang="ko-KR" altLang="en-US" dirty="0" smtClean="0">
                <a:latin typeface="+mn-ea"/>
              </a:rPr>
              <a:t>사용자 쿼리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558491" y="2385755"/>
            <a:ext cx="2085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시도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시군구</a:t>
            </a:r>
            <a:r>
              <a:rPr lang="ko-KR" altLang="en-US" dirty="0" smtClean="0">
                <a:latin typeface="+mn-ea"/>
              </a:rPr>
              <a:t> 별로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정리한 병원정보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10721" y="5313304"/>
            <a:ext cx="203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평가 분석 결과가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 저장된 테이블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06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내용 개체 틀 3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838351"/>
              </p:ext>
            </p:extLst>
          </p:nvPr>
        </p:nvGraphicFramePr>
        <p:xfrm>
          <a:off x="191344" y="848873"/>
          <a:ext cx="11593288" cy="5785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6304"/>
                <a:gridCol w="720080"/>
                <a:gridCol w="720080"/>
                <a:gridCol w="648072"/>
                <a:gridCol w="648072"/>
                <a:gridCol w="648072"/>
                <a:gridCol w="720080"/>
                <a:gridCol w="648072"/>
                <a:gridCol w="720080"/>
                <a:gridCol w="648072"/>
                <a:gridCol w="720080"/>
                <a:gridCol w="648072"/>
                <a:gridCol w="744760"/>
                <a:gridCol w="623392"/>
              </a:tblGrid>
              <a:tr h="35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활동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3-1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3-2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3-3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3-4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4-1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4-2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4-3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4-4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5-1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5-2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5-3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5-4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6-1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계획 수립 및 자료조사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개발 환경 구성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16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파일 데이터 및 오픈 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API 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사용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웹 페이지 작성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수집 데이터 저장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중간 검토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데이터 분석 및 처리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모듈과 웹 연동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서버 연동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테스트 및 버그 </a:t>
                      </a:r>
                      <a:r>
                        <a:rPr lang="ko-KR" altLang="en-US" dirty="0" err="1" smtClean="0">
                          <a:latin typeface="+mn-ea"/>
                          <a:ea typeface="+mn-ea"/>
                        </a:rPr>
                        <a:t>픽스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16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경진대회 참가 및 최종 결과보고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2927648" y="1412776"/>
            <a:ext cx="208823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015880" y="1844824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663952" y="2420888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312176" y="2924944"/>
            <a:ext cx="1368000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032104" y="3423424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680176" y="3861048"/>
            <a:ext cx="720000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401692" y="4293096"/>
            <a:ext cx="1366716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768408" y="4797152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0402314" y="5229200"/>
            <a:ext cx="756000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172632" y="5733256"/>
            <a:ext cx="612000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1136560" y="6309320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1474" y="116632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전체 일정</a:t>
            </a:r>
            <a:endParaRPr lang="ko-KR" altLang="en-US" sz="4000" dirty="0">
              <a:latin typeface="+mn-ea"/>
            </a:endParaRPr>
          </a:p>
        </p:txBody>
      </p:sp>
      <p:sp>
        <p:nvSpPr>
          <p:cNvPr id="53" name="사다리꼴 52"/>
          <p:cNvSpPr/>
          <p:nvPr/>
        </p:nvSpPr>
        <p:spPr>
          <a:xfrm rot="10800000" flipV="1">
            <a:off x="357351" y="73160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4" name="사다리꼴 5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999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6488" y="1926755"/>
            <a:ext cx="106891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SzPct val="140000"/>
              <a:buFont typeface="+mj-lt"/>
              <a:buAutoNum type="arabicPeriod"/>
            </a:pPr>
            <a:r>
              <a:rPr lang="ko-KR" altLang="en-US" sz="2800" dirty="0" smtClean="0">
                <a:latin typeface="+mn-ea"/>
              </a:rPr>
              <a:t> 병원평가항목을 이용하여 각 질병에 대한 우수 치료병원 분석 </a:t>
            </a:r>
            <a:endParaRPr lang="en-US" altLang="ko-KR" sz="28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Font typeface="+mj-lt"/>
              <a:buAutoNum type="arabicPeriod"/>
            </a:pPr>
            <a:endParaRPr lang="en-US" altLang="ko-KR" sz="28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Font typeface="+mj-lt"/>
              <a:buAutoNum type="arabicPeriod"/>
            </a:pPr>
            <a:r>
              <a:rPr lang="en-US" altLang="ko-KR" sz="2800" dirty="0" smtClean="0">
                <a:latin typeface="+mn-ea"/>
              </a:rPr>
              <a:t> R</a:t>
            </a:r>
            <a:r>
              <a:rPr lang="ko-KR" altLang="en-US" sz="2800" dirty="0" smtClean="0">
                <a:latin typeface="+mn-ea"/>
              </a:rPr>
              <a:t>스크립트를 </a:t>
            </a:r>
            <a:r>
              <a:rPr lang="en-US" altLang="ko-KR" sz="2800" dirty="0" smtClean="0">
                <a:latin typeface="+mn-ea"/>
              </a:rPr>
              <a:t>Rpy2</a:t>
            </a:r>
            <a:r>
              <a:rPr lang="ko-KR" altLang="en-US" sz="2800" dirty="0" smtClean="0">
                <a:latin typeface="+mn-ea"/>
              </a:rPr>
              <a:t>모듈 형식으로 작성 완료</a:t>
            </a:r>
            <a:endParaRPr lang="en-US" altLang="ko-KR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14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569" t="39500" r="52953" b="44750"/>
          <a:stretch/>
        </p:blipFill>
        <p:spPr>
          <a:xfrm>
            <a:off x="767408" y="1580599"/>
            <a:ext cx="10299479" cy="20063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3472" y="4028871"/>
            <a:ext cx="9366667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n-ea"/>
              </a:rPr>
              <a:t>사용자로부터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시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·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도</a:t>
            </a:r>
            <a:r>
              <a:rPr lang="en-US" altLang="ko-KR" sz="2400" b="1" dirty="0" smtClean="0">
                <a:latin typeface="+mn-ea"/>
              </a:rPr>
              <a:t>,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시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·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군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·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구</a:t>
            </a:r>
            <a:r>
              <a:rPr lang="en-US" altLang="ko-KR" sz="2400" b="1" dirty="0" smtClean="0">
                <a:latin typeface="+mn-ea"/>
              </a:rPr>
              <a:t>,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질병</a:t>
            </a:r>
            <a:r>
              <a:rPr lang="ko-KR" altLang="en-US" sz="2400" b="1" dirty="0" smtClean="0">
                <a:latin typeface="+mn-ea"/>
              </a:rPr>
              <a:t>을 입력 받아 </a:t>
            </a:r>
            <a:endParaRPr lang="en-US" altLang="ko-KR" sz="24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n-ea"/>
              </a:rPr>
              <a:t>해당 질병에 대해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우수한 평가등급을 가진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병원정보 산출</a:t>
            </a:r>
            <a:r>
              <a:rPr lang="ko-KR" altLang="en-US" sz="2400" b="1" dirty="0" smtClean="0">
                <a:solidFill>
                  <a:srgbClr val="404551"/>
                </a:solidFill>
                <a:latin typeface="+mn-ea"/>
              </a:rPr>
              <a:t>하는 함수</a:t>
            </a:r>
            <a:endParaRPr lang="en-US" altLang="ko-KR" sz="2400" b="1" dirty="0" smtClean="0">
              <a:solidFill>
                <a:srgbClr val="40455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50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931" t="21651" r="47047" b="35300"/>
          <a:stretch/>
        </p:blipFill>
        <p:spPr>
          <a:xfrm>
            <a:off x="479376" y="1401235"/>
            <a:ext cx="9553440" cy="47191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39284" y="1268760"/>
            <a:ext cx="605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latin typeface="+mn-ea"/>
              </a:rPr>
              <a:t>table_info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ko-KR" altLang="en-US" b="1" dirty="0" smtClean="0">
                <a:latin typeface="+mn-ea"/>
              </a:rPr>
              <a:t>전국의 병원 정보가 들어있는 데이터프레임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51384" y="1412776"/>
            <a:ext cx="3456384" cy="22756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/>
          <p:nvPr/>
        </p:nvCxnSpPr>
        <p:spPr>
          <a:xfrm flipV="1">
            <a:off x="4367808" y="1494076"/>
            <a:ext cx="571476" cy="288032"/>
          </a:xfrm>
          <a:prstGeom prst="bentConnector3">
            <a:avLst>
              <a:gd name="adj1" fmla="val -1322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30964" y="2582866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검색한 지역이 데이터프레임에서 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처음 몇 번째 행에 있는지 탐색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0964" y="4173971"/>
            <a:ext cx="357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데이터프레임에서 검색한 지역이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마지막으로 나오는 행을 탐색</a:t>
            </a:r>
          </a:p>
        </p:txBody>
      </p:sp>
    </p:spTree>
    <p:extLst>
      <p:ext uri="{BB962C8B-B14F-4D97-AF65-F5344CB8AC3E}">
        <p14:creationId xmlns:p14="http://schemas.microsoft.com/office/powerpoint/2010/main" val="360175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22" t="19174" r="43504" b="16971"/>
          <a:stretch/>
        </p:blipFill>
        <p:spPr>
          <a:xfrm>
            <a:off x="551384" y="1196752"/>
            <a:ext cx="8194014" cy="54006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63352" y="1196752"/>
            <a:ext cx="216024" cy="21602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26498" y="5712235"/>
            <a:ext cx="216024" cy="21602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263352" y="3212976"/>
            <a:ext cx="216024" cy="21602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29002" y="5949280"/>
            <a:ext cx="216024" cy="21602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83300" y="1268760"/>
            <a:ext cx="6989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n-ea"/>
              </a:rPr>
              <a:t>table_united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ko-KR" altLang="en-US" b="1" dirty="0" smtClean="0">
                <a:latin typeface="+mn-ea"/>
              </a:rPr>
              <a:t>전국의 병원 중 </a:t>
            </a:r>
            <a:r>
              <a:rPr lang="ko-KR" altLang="en-US" b="1" dirty="0" err="1" smtClean="0">
                <a:latin typeface="+mn-ea"/>
              </a:rPr>
              <a:t>질병별</a:t>
            </a:r>
            <a:r>
              <a:rPr lang="ko-KR" altLang="en-US" b="1" dirty="0" smtClean="0">
                <a:latin typeface="+mn-ea"/>
              </a:rPr>
              <a:t> 병원평가항목을 </a:t>
            </a:r>
            <a:endParaRPr lang="en-US" altLang="ko-KR" b="1" dirty="0" smtClean="0">
              <a:latin typeface="+mn-ea"/>
            </a:endParaRPr>
          </a:p>
          <a:p>
            <a:r>
              <a:rPr lang="en-US" altLang="ko-KR" b="1" dirty="0" smtClean="0">
                <a:latin typeface="+mn-ea"/>
              </a:rPr>
              <a:t>	        </a:t>
            </a:r>
            <a:r>
              <a:rPr lang="ko-KR" altLang="en-US" b="1" dirty="0" smtClean="0">
                <a:latin typeface="+mn-ea"/>
              </a:rPr>
              <a:t>보유한 병원의 정보를 가지고 있는 데이터프레임</a:t>
            </a:r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3503712" y="1494076"/>
            <a:ext cx="1579588" cy="288032"/>
          </a:xfrm>
          <a:prstGeom prst="bentConnector3">
            <a:avLst>
              <a:gd name="adj1" fmla="val -170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680176" y="2708920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검색한 지역이 데이터프레임에서 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처음 몇 번째 행에 있는지 탐색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80176" y="4300025"/>
            <a:ext cx="357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데이터프레임에서 검색한 지역이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마지막으로 나오는 행을 탐색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9376" y="5289667"/>
            <a:ext cx="2520280" cy="2138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56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931" t="19173" r="54726" b="48899"/>
          <a:stretch/>
        </p:blipFill>
        <p:spPr>
          <a:xfrm>
            <a:off x="479376" y="1340768"/>
            <a:ext cx="6768752" cy="28041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469" t="13668" r="45866" b="57707"/>
          <a:stretch/>
        </p:blipFill>
        <p:spPr>
          <a:xfrm>
            <a:off x="7248128" y="1844824"/>
            <a:ext cx="4413916" cy="2013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1384" y="4497691"/>
            <a:ext cx="113772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사용자가 입력한 질병은 조건</a:t>
            </a:r>
            <a:r>
              <a:rPr lang="en-US" altLang="ko-KR" sz="2000" b="1" dirty="0" smtClean="0">
                <a:latin typeface="+mn-ea"/>
              </a:rPr>
              <a:t>-</a:t>
            </a:r>
            <a:r>
              <a:rPr lang="ko-KR" altLang="en-US" sz="2000" b="1" dirty="0" smtClean="0">
                <a:latin typeface="+mn-ea"/>
              </a:rPr>
              <a:t>선택함수인 </a:t>
            </a:r>
            <a:r>
              <a:rPr lang="en-US" altLang="ko-KR" sz="2000" b="1" dirty="0" smtClean="0">
                <a:latin typeface="+mn-ea"/>
              </a:rPr>
              <a:t>switch()</a:t>
            </a:r>
            <a:r>
              <a:rPr lang="ko-KR" altLang="en-US" sz="2000" b="1" dirty="0" smtClean="0">
                <a:latin typeface="+mn-ea"/>
              </a:rPr>
              <a:t>함수를 이용하여 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+mn-ea"/>
              </a:rPr>
              <a:t>t</a:t>
            </a:r>
            <a:r>
              <a:rPr lang="en-US" altLang="ko-KR" sz="2000" b="1" dirty="0" err="1" smtClean="0">
                <a:latin typeface="+mn-ea"/>
              </a:rPr>
              <a:t>able_united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데이터프레임에서 입력된 질병에 해당하는 질병평가항목을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오름차순으로 정렬</a:t>
            </a:r>
            <a:r>
              <a:rPr lang="ko-KR" altLang="en-US" sz="2000" b="1" dirty="0" smtClean="0">
                <a:latin typeface="+mn-ea"/>
              </a:rPr>
              <a:t>하여 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상위 </a:t>
            </a:r>
            <a:r>
              <a:rPr lang="en-US" altLang="ko-KR" sz="2000" b="1" dirty="0" smtClean="0">
                <a:latin typeface="+mn-ea"/>
              </a:rPr>
              <a:t>10</a:t>
            </a:r>
            <a:r>
              <a:rPr lang="ko-KR" altLang="en-US" sz="2000" b="1" dirty="0" smtClean="0">
                <a:latin typeface="+mn-ea"/>
              </a:rPr>
              <a:t>곳의 병원 리스트 제공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79376" y="1414942"/>
            <a:ext cx="2520280" cy="2138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2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89" t="58876" r="48819" b="18072"/>
          <a:stretch/>
        </p:blipFill>
        <p:spPr>
          <a:xfrm>
            <a:off x="551384" y="2055436"/>
            <a:ext cx="9731367" cy="23693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15480" y="15539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시도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22493" y="15555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latin typeface="+mn-ea"/>
              </a:rPr>
              <a:t>시군구</a:t>
            </a:r>
            <a:endParaRPr lang="ko-KR" altLang="en-US" b="1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33290" y="15513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질병</a:t>
            </a:r>
          </a:p>
        </p:txBody>
      </p:sp>
      <p:cxnSp>
        <p:nvCxnSpPr>
          <p:cNvPr id="11" name="직선 연결선 10"/>
          <p:cNvCxnSpPr>
            <a:stCxn id="3" idx="2"/>
          </p:cNvCxnSpPr>
          <p:nvPr/>
        </p:nvCxnSpPr>
        <p:spPr>
          <a:xfrm>
            <a:off x="1738646" y="1923281"/>
            <a:ext cx="0" cy="13215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567608" y="1911421"/>
            <a:ext cx="0" cy="13215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359696" y="1911421"/>
            <a:ext cx="0" cy="13215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087888" y="1911421"/>
            <a:ext cx="1368152" cy="57606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57782" y="1614097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해당 지역의 전체 병원 수</a:t>
            </a: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5101762" y="2487485"/>
            <a:ext cx="1356020" cy="23765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69914" y="2346162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해당 지역의 평가정보를 가진 전체 병원 수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127448" y="2991541"/>
            <a:ext cx="7488832" cy="64807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H="1" flipV="1">
            <a:off x="7320136" y="3639615"/>
            <a:ext cx="216024" cy="99517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12322" y="4726885"/>
            <a:ext cx="4802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평가정보를 가진 병원 중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해당 질병에 대한 우수평가병원 </a:t>
            </a:r>
            <a:r>
              <a:rPr lang="en-US" altLang="ko-KR" b="1" dirty="0" smtClean="0">
                <a:latin typeface="+mn-ea"/>
              </a:rPr>
              <a:t>Top 10 </a:t>
            </a:r>
            <a:r>
              <a:rPr lang="ko-KR" altLang="en-US" b="1" dirty="0" smtClean="0">
                <a:latin typeface="+mn-ea"/>
              </a:rPr>
              <a:t>선정</a:t>
            </a:r>
          </a:p>
        </p:txBody>
      </p:sp>
    </p:spTree>
    <p:extLst>
      <p:ext uri="{BB962C8B-B14F-4D97-AF65-F5344CB8AC3E}">
        <p14:creationId xmlns:p14="http://schemas.microsoft.com/office/powerpoint/2010/main" val="105324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931" t="45596" r="47638" b="38991"/>
          <a:stretch/>
        </p:blipFill>
        <p:spPr>
          <a:xfrm>
            <a:off x="839416" y="1582059"/>
            <a:ext cx="10122267" cy="17281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1424" y="3482028"/>
            <a:ext cx="6199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사용자가 원하는 병원에 대한 정보를 </a:t>
            </a:r>
            <a:r>
              <a:rPr lang="ko-KR" altLang="en-US" sz="2000" b="1" smtClean="0">
                <a:latin typeface="+mn-ea"/>
              </a:rPr>
              <a:t>얻기 위한 함수</a:t>
            </a:r>
            <a:endParaRPr lang="ko-KR" altLang="en-US" sz="2000" b="1" dirty="0" smtClean="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39416" y="1571896"/>
            <a:ext cx="1656184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76312" y="4075146"/>
            <a:ext cx="9458230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latin typeface="+mn-ea"/>
              </a:rPr>
              <a:t>Table_result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데이터 프레임에서 사용자가 선택한 병원의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2000" b="1" dirty="0" err="1" smtClean="0">
                <a:solidFill>
                  <a:srgbClr val="FF9A8B"/>
                </a:solidFill>
                <a:latin typeface="+mn-ea"/>
              </a:rPr>
              <a:t>병원명</a:t>
            </a:r>
            <a:r>
              <a:rPr lang="en-US" altLang="ko-KR" sz="2000" b="1" dirty="0" smtClean="0">
                <a:solidFill>
                  <a:srgbClr val="FF9A8B"/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주소</a:t>
            </a:r>
            <a:r>
              <a:rPr lang="en-US" altLang="ko-KR" sz="2000" b="1" dirty="0" smtClean="0">
                <a:solidFill>
                  <a:srgbClr val="FF9A8B"/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전화번호</a:t>
            </a:r>
            <a:r>
              <a:rPr lang="en-US" altLang="ko-KR" sz="2000" b="1" dirty="0" smtClean="0">
                <a:solidFill>
                  <a:srgbClr val="FF9A8B"/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지도정보를 생성해주는 </a:t>
            </a:r>
            <a:r>
              <a:rPr lang="en-US" altLang="ko-KR" sz="2000" b="1" dirty="0" err="1" smtClean="0">
                <a:latin typeface="+mn-ea"/>
              </a:rPr>
              <a:t>ggmap</a:t>
            </a:r>
            <a:r>
              <a:rPr lang="ko-KR" altLang="en-US" sz="2000" b="1" dirty="0" smtClean="0">
                <a:latin typeface="+mn-ea"/>
              </a:rPr>
              <a:t>라이브러리의 </a:t>
            </a:r>
            <a:r>
              <a:rPr lang="en-US" altLang="ko-KR" sz="2000" b="1" dirty="0" err="1" smtClean="0">
                <a:latin typeface="+mn-ea"/>
              </a:rPr>
              <a:t>ggmap</a:t>
            </a:r>
            <a:r>
              <a:rPr lang="en-US" altLang="ko-KR" sz="2000" b="1" dirty="0" smtClean="0">
                <a:latin typeface="+mn-ea"/>
              </a:rPr>
              <a:t>()</a:t>
            </a:r>
            <a:r>
              <a:rPr lang="ko-KR" altLang="en-US" sz="2000" b="1" dirty="0" smtClean="0">
                <a:latin typeface="+mn-ea"/>
              </a:rPr>
              <a:t>함수를 이용해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지도</a:t>
            </a:r>
            <a:r>
              <a:rPr lang="ko-KR" altLang="en-US" sz="2000" b="1" dirty="0" smtClean="0">
                <a:latin typeface="+mn-ea"/>
              </a:rPr>
              <a:t> 생성</a:t>
            </a:r>
            <a:endParaRPr lang="en-US" altLang="ko-KR" sz="20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828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B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61848" y="609601"/>
            <a:ext cx="4887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latin typeface="+mn-ea"/>
              </a:rPr>
              <a:t>목차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42809" y="724161"/>
            <a:ext cx="272871" cy="5657167"/>
          </a:xfrm>
          <a:prstGeom prst="roundRect">
            <a:avLst/>
          </a:prstGeom>
          <a:solidFill>
            <a:srgbClr val="B6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47728" y="476672"/>
            <a:ext cx="669674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조원 소개 및 역할 분담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우수평가 병원서비스 개발 동기 및 환경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우수병원 서비스 웹 페이지 설계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우수병원 서비스의 시스템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&amp;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데이터 레이아웃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데이터 분석 방법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개발 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진행 상황 및 향후 계획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 err="1" smtClean="0">
                <a:solidFill>
                  <a:schemeClr val="bg1"/>
                </a:solidFill>
                <a:latin typeface="+mn-ea"/>
              </a:rPr>
              <a:t>QnA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482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88" t="58808" r="9636" b="1558"/>
          <a:stretch/>
        </p:blipFill>
        <p:spPr>
          <a:xfrm>
            <a:off x="479376" y="1484784"/>
            <a:ext cx="1096989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9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31141" y="35574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783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60" t="12594" r="74215" b="8658"/>
          <a:stretch/>
        </p:blipFill>
        <p:spPr>
          <a:xfrm>
            <a:off x="1055440" y="1268760"/>
            <a:ext cx="5184576" cy="51845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43472" y="1475137"/>
            <a:ext cx="2952328" cy="58147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84032" y="1357108"/>
            <a:ext cx="3201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R</a:t>
            </a:r>
            <a:r>
              <a:rPr lang="ko-KR" altLang="en-US" b="1" dirty="0" smtClean="0">
                <a:latin typeface="+mn-ea"/>
              </a:rPr>
              <a:t>의 기능을 수행할 수 있도록</a:t>
            </a:r>
            <a:endParaRPr lang="en-US" altLang="ko-KR" b="1" dirty="0" smtClean="0">
              <a:latin typeface="+mn-ea"/>
            </a:endParaRPr>
          </a:p>
          <a:p>
            <a:r>
              <a:rPr lang="en-US" altLang="ko-KR" b="1" dirty="0" smtClean="0">
                <a:latin typeface="+mn-ea"/>
              </a:rPr>
              <a:t>r </a:t>
            </a:r>
            <a:r>
              <a:rPr lang="ko-KR" altLang="en-US" b="1" dirty="0" smtClean="0">
                <a:latin typeface="+mn-ea"/>
              </a:rPr>
              <a:t>및 </a:t>
            </a:r>
            <a:r>
              <a:rPr lang="en-US" altLang="ko-KR" b="1" dirty="0" err="1" smtClean="0">
                <a:latin typeface="+mn-ea"/>
              </a:rPr>
              <a:t>robjects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모듈 </a:t>
            </a:r>
            <a:r>
              <a:rPr lang="ko-KR" altLang="en-US" b="1" dirty="0" err="1" smtClean="0">
                <a:latin typeface="+mn-ea"/>
              </a:rPr>
              <a:t>임포트</a:t>
            </a:r>
            <a:endParaRPr lang="ko-KR" altLang="en-US" b="1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43472" y="2262989"/>
            <a:ext cx="2232248" cy="23676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84031" y="2130078"/>
            <a:ext cx="382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R</a:t>
            </a:r>
            <a:r>
              <a:rPr lang="ko-KR" altLang="en-US" b="1" dirty="0" smtClean="0">
                <a:latin typeface="+mn-ea"/>
              </a:rPr>
              <a:t>의 기본 패키지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en-US" altLang="ko-KR" b="1" dirty="0" err="1" smtClean="0">
                <a:latin typeface="+mn-ea"/>
              </a:rPr>
              <a:t>rm</a:t>
            </a:r>
            <a:r>
              <a:rPr lang="en-US" altLang="ko-KR" b="1" dirty="0" smtClean="0">
                <a:latin typeface="+mn-ea"/>
              </a:rPr>
              <a:t>, help </a:t>
            </a:r>
            <a:r>
              <a:rPr lang="ko-KR" altLang="en-US" b="1" dirty="0" smtClean="0">
                <a:latin typeface="+mn-ea"/>
              </a:rPr>
              <a:t>등</a:t>
            </a:r>
            <a:r>
              <a:rPr lang="en-US" altLang="ko-KR" b="1" dirty="0" smtClean="0">
                <a:latin typeface="+mn-ea"/>
              </a:rPr>
              <a:t>)</a:t>
            </a:r>
            <a:r>
              <a:rPr lang="ko-KR" altLang="en-US" b="1" dirty="0" smtClean="0">
                <a:latin typeface="+mn-ea"/>
              </a:rPr>
              <a:t> 호출</a:t>
            </a:r>
          </a:p>
        </p:txBody>
      </p:sp>
    </p:spTree>
    <p:extLst>
      <p:ext uri="{BB962C8B-B14F-4D97-AF65-F5344CB8AC3E}">
        <p14:creationId xmlns:p14="http://schemas.microsoft.com/office/powerpoint/2010/main" val="317898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160" t="12594" r="69327" b="8658"/>
          <a:stretch/>
        </p:blipFill>
        <p:spPr>
          <a:xfrm>
            <a:off x="623392" y="1493776"/>
            <a:ext cx="5616624" cy="465377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11424" y="1595435"/>
            <a:ext cx="4752528" cy="104147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84031" y="1772816"/>
            <a:ext cx="5522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사용자로부터 입력 받은 질병 명에 해당하는 번호를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리턴 </a:t>
            </a:r>
            <a:r>
              <a:rPr lang="en-US" altLang="ko-KR" b="1" dirty="0" smtClean="0">
                <a:latin typeface="+mn-ea"/>
              </a:rPr>
              <a:t>-&gt; </a:t>
            </a:r>
            <a:r>
              <a:rPr lang="ko-KR" altLang="en-US" b="1" dirty="0" smtClean="0">
                <a:latin typeface="+mn-ea"/>
              </a:rPr>
              <a:t>해당 질병의 평가항목번호를 분석하기 위해</a:t>
            </a:r>
            <a:endParaRPr lang="en-US" altLang="ko-KR" b="1" dirty="0" smtClean="0">
              <a:latin typeface="+mn-ea"/>
            </a:endParaRPr>
          </a:p>
          <a:p>
            <a:endParaRPr lang="ko-KR" altLang="en-US" b="1" dirty="0" smtClean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0509" t="36789" r="27557" b="16971"/>
          <a:stretch/>
        </p:blipFill>
        <p:spPr>
          <a:xfrm>
            <a:off x="6888088" y="2761312"/>
            <a:ext cx="4625657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8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1141" y="35574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2452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향후 계획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6488" y="1926755"/>
            <a:ext cx="51555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SzPct val="140000"/>
              <a:buFont typeface="+mj-lt"/>
              <a:buAutoNum type="arabicPeriod"/>
            </a:pPr>
            <a:r>
              <a:rPr lang="ko-KR" altLang="en-US" sz="2800" dirty="0" smtClean="0">
                <a:latin typeface="+mn-ea"/>
              </a:rPr>
              <a:t> </a:t>
            </a:r>
            <a:r>
              <a:rPr lang="ko-KR" altLang="en-US" sz="2800" dirty="0" err="1" smtClean="0">
                <a:latin typeface="+mn-ea"/>
              </a:rPr>
              <a:t>프론트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ko-KR" altLang="en-US" sz="2800" dirty="0" err="1" smtClean="0">
                <a:latin typeface="+mn-ea"/>
              </a:rPr>
              <a:t>엔드와</a:t>
            </a:r>
            <a:r>
              <a:rPr lang="ko-KR" altLang="en-US" sz="2800" dirty="0" smtClean="0">
                <a:latin typeface="+mn-ea"/>
              </a:rPr>
              <a:t> 백 </a:t>
            </a:r>
            <a:r>
              <a:rPr lang="ko-KR" altLang="en-US" sz="2800" dirty="0" err="1" smtClean="0">
                <a:latin typeface="+mn-ea"/>
              </a:rPr>
              <a:t>엔드</a:t>
            </a:r>
            <a:r>
              <a:rPr lang="ko-KR" altLang="en-US" sz="2800" dirty="0" smtClean="0">
                <a:latin typeface="+mn-ea"/>
              </a:rPr>
              <a:t> 연결</a:t>
            </a:r>
            <a:endParaRPr lang="en-US" altLang="ko-KR" sz="2800" dirty="0" smtClean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18656" y="3100898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7528" y="3100898"/>
            <a:ext cx="886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웹 페이지에서 받은 쿼리를 이용하여 데이터 처리 후 분석 결과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웹으로 전달</a:t>
            </a:r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403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1944" y="0"/>
            <a:ext cx="112881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r</a:t>
            </a:r>
            <a:endParaRPr lang="ko-KR" altLang="en-US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28584" y="2635240"/>
            <a:ext cx="453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err="1" smtClean="0">
                <a:latin typeface="+mn-ea"/>
              </a:rPr>
              <a:t>QnA</a:t>
            </a:r>
            <a:endParaRPr lang="ko-KR" altLang="en-US" sz="6000" b="1" dirty="0" smtClean="0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 flipV="1">
            <a:off x="357351" y="3894144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사다리꼴 5"/>
          <p:cNvSpPr/>
          <p:nvPr/>
        </p:nvSpPr>
        <p:spPr>
          <a:xfrm flipV="1">
            <a:off x="357350" y="2381976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1060" y="4345940"/>
            <a:ext cx="8617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latin typeface="+mn-ea"/>
              </a:rPr>
              <a:t>Github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en-US" altLang="ko-KR" sz="2800" dirty="0">
                <a:latin typeface="+mn-ea"/>
              </a:rPr>
              <a:t>: https://github.com/Helloworldist/MediWeb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174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1944" y="0"/>
            <a:ext cx="112881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r</a:t>
            </a:r>
            <a:endParaRPr lang="ko-KR" altLang="en-US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28584" y="2635240"/>
            <a:ext cx="453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smtClean="0">
                <a:latin typeface="+mn-ea"/>
              </a:rPr>
              <a:t>감사합니다</a:t>
            </a:r>
          </a:p>
        </p:txBody>
      </p:sp>
      <p:sp>
        <p:nvSpPr>
          <p:cNvPr id="4" name="사다리꼴 3"/>
          <p:cNvSpPr/>
          <p:nvPr/>
        </p:nvSpPr>
        <p:spPr>
          <a:xfrm rot="10800000" flipV="1">
            <a:off x="357351" y="3894144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사다리꼴 5"/>
          <p:cNvSpPr/>
          <p:nvPr/>
        </p:nvSpPr>
        <p:spPr>
          <a:xfrm flipV="1">
            <a:off x="357350" y="2381976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086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7454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 smtClean="0">
                <a:latin typeface="+mn-ea"/>
              </a:rPr>
              <a:t>HoLo</a:t>
            </a:r>
            <a:r>
              <a:rPr lang="ko-KR" altLang="en-US" sz="4000" dirty="0" smtClean="0">
                <a:latin typeface="+mn-ea"/>
              </a:rPr>
              <a:t>조 조원 소개 및 역할 분담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aphicFrame>
        <p:nvGraphicFramePr>
          <p:cNvPr id="8" name="다이어그램 7"/>
          <p:cNvGraphicFramePr/>
          <p:nvPr>
            <p:extLst/>
          </p:nvPr>
        </p:nvGraphicFramePr>
        <p:xfrm>
          <a:off x="-384720" y="980728"/>
          <a:ext cx="12520488" cy="573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96574" y="1772816"/>
            <a:ext cx="26100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+mn-ea"/>
              </a:rPr>
              <a:t>김민중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kl4314@likelion.org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  <a:hlinkClick r:id="rId7"/>
              </a:rPr>
              <a:t>https://</a:t>
            </a:r>
            <a:r>
              <a:rPr lang="en-US" altLang="ko-KR" sz="1600" dirty="0" smtClean="0">
                <a:latin typeface="+mn-ea"/>
                <a:hlinkClick r:id="rId7"/>
              </a:rPr>
              <a:t>github.com/kl4314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웹 개발</a:t>
            </a:r>
            <a:r>
              <a:rPr lang="en-US" altLang="ko-KR" sz="1600" dirty="0" smtClean="0">
                <a:latin typeface="+mn-ea"/>
              </a:rPr>
              <a:t> </a:t>
            </a:r>
            <a:endParaRPr lang="ko-KR" altLang="en-US" sz="1600" dirty="0" smtClean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3562547"/>
            <a:ext cx="2160000" cy="21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 t="4730" r="-353" b="20200"/>
          <a:stretch/>
        </p:blipFill>
        <p:spPr>
          <a:xfrm>
            <a:off x="5159896" y="3573256"/>
            <a:ext cx="2160000" cy="216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6331" y="5750004"/>
            <a:ext cx="26276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 smtClean="0">
                <a:latin typeface="+mn-ea"/>
              </a:rPr>
              <a:t>김새흰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en-US" altLang="ko-KR" sz="1600" dirty="0" smtClean="0">
                <a:latin typeface="+mn-ea"/>
              </a:rPr>
              <a:t>shms1025@naver.com</a:t>
            </a:r>
          </a:p>
          <a:p>
            <a:pPr algn="r"/>
            <a:r>
              <a:rPr lang="en-US" altLang="ko-KR" sz="1600" dirty="0">
                <a:latin typeface="+mn-ea"/>
                <a:hlinkClick r:id="rId10"/>
              </a:rPr>
              <a:t>https://</a:t>
            </a:r>
            <a:r>
              <a:rPr lang="en-US" altLang="ko-KR" sz="1600" dirty="0" smtClean="0">
                <a:latin typeface="+mn-ea"/>
                <a:hlinkClick r:id="rId10"/>
              </a:rPr>
              <a:t>github.com/huinee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ko-KR" altLang="en-US" sz="1600" dirty="0" smtClean="0">
                <a:latin typeface="+mn-ea"/>
              </a:rPr>
              <a:t>데이터 수집 및 분석</a:t>
            </a:r>
            <a:r>
              <a:rPr lang="en-US" altLang="ko-KR" sz="1600" dirty="0" smtClean="0">
                <a:latin typeface="+mn-ea"/>
              </a:rPr>
              <a:t> </a:t>
            </a:r>
            <a:endParaRPr lang="ko-KR" altLang="en-US" sz="1600" dirty="0" smtClean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05922" y="5750004"/>
            <a:ext cx="31266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latin typeface="+mn-ea"/>
              </a:rPr>
              <a:t>진소영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en-US" altLang="ko-KR" sz="1600" dirty="0">
                <a:latin typeface="+mn-ea"/>
              </a:rPr>
              <a:t>syoung9606@naver.com</a:t>
            </a:r>
          </a:p>
          <a:p>
            <a:pPr algn="r"/>
            <a:r>
              <a:rPr lang="en-US" altLang="ko-KR" sz="1600" dirty="0">
                <a:latin typeface="+mn-ea"/>
                <a:hlinkClick r:id="rId11"/>
              </a:rPr>
              <a:t>https://</a:t>
            </a:r>
            <a:r>
              <a:rPr lang="en-US" altLang="ko-KR" sz="1600" dirty="0" smtClean="0">
                <a:latin typeface="+mn-ea"/>
                <a:hlinkClick r:id="rId11"/>
              </a:rPr>
              <a:t>github.com/syoung9606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ko-KR" altLang="en-US" sz="1600" dirty="0" smtClean="0">
                <a:latin typeface="+mn-ea"/>
              </a:rPr>
              <a:t>웹 개발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5557" r="-388" b="15259"/>
          <a:stretch/>
        </p:blipFill>
        <p:spPr>
          <a:xfrm>
            <a:off x="298817" y="1268760"/>
            <a:ext cx="2160000" cy="216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58817" y="1844824"/>
            <a:ext cx="32153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+mn-ea"/>
              </a:rPr>
              <a:t>남솔민</a:t>
            </a:r>
            <a:r>
              <a:rPr lang="ko-KR" altLang="en-US" sz="1600" dirty="0" smtClean="0">
                <a:latin typeface="+mn-ea"/>
              </a:rPr>
              <a:t>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nsm1027@naver.com</a:t>
            </a:r>
          </a:p>
          <a:p>
            <a:r>
              <a:rPr lang="en-US" altLang="ko-KR" sz="1600" dirty="0">
                <a:latin typeface="+mn-ea"/>
                <a:hlinkClick r:id="rId13"/>
              </a:rPr>
              <a:t>https://</a:t>
            </a:r>
            <a:r>
              <a:rPr lang="en-US" altLang="ko-KR" sz="1600" dirty="0" smtClean="0">
                <a:latin typeface="+mn-ea"/>
                <a:hlinkClick r:id="rId13"/>
              </a:rPr>
              <a:t>github.com</a:t>
            </a:r>
            <a:r>
              <a:rPr lang="en-US" altLang="ko-KR" sz="1600" u="sng" dirty="0" smtClean="0">
                <a:solidFill>
                  <a:srgbClr val="0070C0"/>
                </a:solidFill>
                <a:latin typeface="+mn-ea"/>
                <a:hlinkClick r:id="rId13"/>
              </a:rPr>
              <a:t>/</a:t>
            </a:r>
            <a:r>
              <a:rPr lang="en-US" altLang="ko-KR" sz="1600" u="sng" dirty="0" smtClean="0">
                <a:solidFill>
                  <a:srgbClr val="0070C0"/>
                </a:solidFill>
                <a:latin typeface="+mn-ea"/>
              </a:rPr>
              <a:t>Helloworldist</a:t>
            </a:r>
          </a:p>
          <a:p>
            <a:r>
              <a:rPr lang="ko-KR" altLang="en-US" sz="1600" dirty="0" smtClean="0">
                <a:latin typeface="+mn-ea"/>
              </a:rPr>
              <a:t>데이터 수집 및 분석</a:t>
            </a:r>
            <a:r>
              <a:rPr lang="en-US" altLang="ko-KR" sz="1600" dirty="0" smtClean="0">
                <a:latin typeface="+mn-ea"/>
              </a:rPr>
              <a:t> </a:t>
            </a:r>
            <a:endParaRPr lang="ko-KR" altLang="en-US" sz="1600" dirty="0" smtClean="0"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8" b="12448"/>
          <a:stretch/>
        </p:blipFill>
        <p:spPr>
          <a:xfrm>
            <a:off x="9192584" y="3573256"/>
            <a:ext cx="2160000" cy="216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50110" y="5733256"/>
            <a:ext cx="32846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latin typeface="+mn-ea"/>
              </a:rPr>
              <a:t>박소연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en-US" altLang="ko-KR" sz="1600" dirty="0" smtClean="0">
                <a:latin typeface="+mn-ea"/>
              </a:rPr>
              <a:t>rkdi100@naver.com</a:t>
            </a:r>
            <a:endParaRPr lang="en-US" altLang="ko-KR" sz="1600" dirty="0">
              <a:latin typeface="+mn-ea"/>
            </a:endParaRPr>
          </a:p>
          <a:p>
            <a:pPr algn="r"/>
            <a:r>
              <a:rPr lang="en-US" altLang="ko-KR" sz="1600" dirty="0">
                <a:latin typeface="+mn-ea"/>
                <a:hlinkClick r:id="rId15"/>
              </a:rPr>
              <a:t>https://</a:t>
            </a:r>
            <a:r>
              <a:rPr lang="en-US" altLang="ko-KR" sz="1600" dirty="0" smtClean="0">
                <a:latin typeface="+mn-ea"/>
                <a:hlinkClick r:id="rId15"/>
              </a:rPr>
              <a:t>github.com/Parksoyeon12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ko-KR" altLang="en-US" sz="1600" dirty="0" smtClean="0">
                <a:latin typeface="+mn-ea"/>
              </a:rPr>
              <a:t>웹 개발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1178961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5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351" y="190705"/>
            <a:ext cx="739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우수평가 병원서비스 개발 동기</a:t>
            </a:r>
            <a:endParaRPr lang="ko-KR" altLang="en-US" sz="4000" dirty="0">
              <a:latin typeface="+mn-ea"/>
            </a:endParaRPr>
          </a:p>
        </p:txBody>
      </p:sp>
      <p:sp>
        <p:nvSpPr>
          <p:cNvPr id="9" name="사다리꼴 8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9416" y="1412776"/>
            <a:ext cx="1040861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r>
              <a:rPr lang="ko-KR" altLang="en-US" sz="2800" dirty="0" smtClean="0">
                <a:latin typeface="+mn-ea"/>
              </a:rPr>
              <a:t> 주변에 병원들은 많으나</a:t>
            </a:r>
            <a:r>
              <a:rPr lang="en-US" altLang="ko-KR" sz="2800" dirty="0" smtClean="0">
                <a:latin typeface="+mn-ea"/>
              </a:rPr>
              <a:t>, </a:t>
            </a:r>
            <a:r>
              <a:rPr lang="ko-KR" altLang="en-US" sz="2800" dirty="0" smtClean="0">
                <a:latin typeface="+mn-ea"/>
              </a:rPr>
              <a:t>어느 병원이 질 좋은 병원인지 모름</a:t>
            </a:r>
            <a:endParaRPr lang="en-US" altLang="ko-KR" sz="28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endParaRPr lang="en-US" altLang="ko-KR" sz="2800" dirty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r>
              <a:rPr lang="ko-KR" altLang="en-US" sz="2800" dirty="0" smtClean="0">
                <a:latin typeface="+mn-ea"/>
              </a:rPr>
              <a:t> 해당 병원에 대한 상세한 정보가 부족함</a:t>
            </a:r>
            <a:endParaRPr lang="en-US" altLang="ko-KR" sz="28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endParaRPr lang="en-US" altLang="ko-KR" sz="2800" dirty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r>
              <a:rPr lang="ko-KR" altLang="en-US" sz="2800" dirty="0" smtClean="0">
                <a:latin typeface="+mn-ea"/>
              </a:rPr>
              <a:t> 해당 서비스를 통해 소개된 병원들은 경쟁력을 가질 수 있음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67301" y="2540375"/>
            <a:ext cx="9469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검색을 통해 질병 별 평가 등급을 확인하고 우수한 등급의 병원을 선택할 수 있다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9183" y="4253026"/>
            <a:ext cx="7717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검색을 통해 해당 병원의 진료과목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세부정보 등을 확인할 수 있다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1208657" y="2590388"/>
            <a:ext cx="324037" cy="300083"/>
          </a:xfrm>
          <a:prstGeom prst="rightArrow">
            <a:avLst/>
          </a:prstGeom>
          <a:solidFill>
            <a:srgbClr val="FF9A8B"/>
          </a:solidFill>
          <a:ln w="15875">
            <a:solidFill>
              <a:srgbClr val="404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1199038" y="4306856"/>
            <a:ext cx="324037" cy="300083"/>
          </a:xfrm>
          <a:prstGeom prst="rightArrow">
            <a:avLst/>
          </a:prstGeom>
          <a:solidFill>
            <a:srgbClr val="FF9A8B"/>
          </a:solidFill>
          <a:ln w="15875">
            <a:solidFill>
              <a:srgbClr val="404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0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351" y="190705"/>
            <a:ext cx="739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우수평가 병원서비스 개발 </a:t>
            </a:r>
            <a:r>
              <a:rPr lang="ko-KR" altLang="en-US" sz="4000" dirty="0" smtClean="0">
                <a:latin typeface="+mn-ea"/>
              </a:rPr>
              <a:t>환경</a:t>
            </a:r>
            <a:endParaRPr lang="ko-KR" altLang="en-US" sz="4000" dirty="0">
              <a:latin typeface="+mn-ea"/>
            </a:endParaRPr>
          </a:p>
        </p:txBody>
      </p:sp>
      <p:sp>
        <p:nvSpPr>
          <p:cNvPr id="9" name="사다리꼴 8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8349" y="1285433"/>
            <a:ext cx="6336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rgbClr val="FF0000"/>
                </a:solidFill>
                <a:latin typeface="+mn-ea"/>
              </a:rPr>
              <a:t>운영체제</a:t>
            </a:r>
            <a:r>
              <a:rPr lang="ko-KR" altLang="en-US" sz="3000" dirty="0" smtClean="0">
                <a:latin typeface="+mn-ea"/>
              </a:rPr>
              <a:t> </a:t>
            </a:r>
            <a:r>
              <a:rPr lang="en-US" altLang="ko-KR" sz="3000" dirty="0" smtClean="0">
                <a:latin typeface="+mn-ea"/>
              </a:rPr>
              <a:t>|</a:t>
            </a:r>
            <a:r>
              <a:rPr lang="ko-KR" altLang="en-US" sz="3000" dirty="0" smtClean="0">
                <a:latin typeface="+mn-ea"/>
              </a:rPr>
              <a:t>  </a:t>
            </a:r>
            <a:r>
              <a:rPr lang="en-US" altLang="ko-KR" sz="3000" dirty="0" smtClean="0">
                <a:latin typeface="+mn-ea"/>
              </a:rPr>
              <a:t>Ubuntu(18.04)</a:t>
            </a:r>
            <a:endParaRPr lang="en-US" altLang="ko-KR" sz="30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9905" y="2952403"/>
            <a:ext cx="7743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FF0000"/>
                </a:solidFill>
                <a:latin typeface="+mn-ea"/>
              </a:rPr>
              <a:t>데이터 </a:t>
            </a:r>
            <a:r>
              <a:rPr lang="ko-KR" altLang="en-US" sz="3000" dirty="0" smtClean="0">
                <a:solidFill>
                  <a:srgbClr val="FF0000"/>
                </a:solidFill>
                <a:latin typeface="+mn-ea"/>
              </a:rPr>
              <a:t>처리 </a:t>
            </a:r>
            <a:r>
              <a:rPr lang="ko-KR" altLang="en-US" sz="3000" dirty="0">
                <a:solidFill>
                  <a:srgbClr val="FF0000"/>
                </a:solidFill>
                <a:latin typeface="+mn-ea"/>
              </a:rPr>
              <a:t>및 </a:t>
            </a:r>
            <a:r>
              <a:rPr lang="ko-KR" altLang="en-US" sz="3000" dirty="0" smtClean="0">
                <a:solidFill>
                  <a:srgbClr val="FF0000"/>
                </a:solidFill>
                <a:latin typeface="+mn-ea"/>
              </a:rPr>
              <a:t>분석 </a:t>
            </a:r>
            <a:r>
              <a:rPr lang="en-US" altLang="ko-KR" sz="3000" dirty="0" smtClean="0">
                <a:latin typeface="+mn-ea"/>
              </a:rPr>
              <a:t>| </a:t>
            </a:r>
            <a:r>
              <a:rPr lang="ko-KR" altLang="en-US" sz="3000" dirty="0" smtClean="0">
                <a:latin typeface="+mn-ea"/>
              </a:rPr>
              <a:t> </a:t>
            </a:r>
            <a:r>
              <a:rPr lang="en-US" altLang="ko-KR" sz="3000" dirty="0" smtClean="0">
                <a:latin typeface="+mn-ea"/>
              </a:rPr>
              <a:t>Python 3.6-rpy2</a:t>
            </a:r>
          </a:p>
          <a:p>
            <a:endParaRPr lang="ko-KR" altLang="en-US" sz="3000" dirty="0" smtClean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3432" y="4805570"/>
            <a:ext cx="4935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rgbClr val="FF0000"/>
                </a:solidFill>
                <a:latin typeface="+mn-ea"/>
              </a:rPr>
              <a:t>Web</a:t>
            </a:r>
            <a:r>
              <a:rPr lang="en-US" altLang="ko-KR" sz="3000" dirty="0" smtClean="0">
                <a:latin typeface="+mn-ea"/>
              </a:rPr>
              <a:t> | </a:t>
            </a:r>
            <a:r>
              <a:rPr lang="en-US" altLang="ko-KR" sz="3000" dirty="0">
                <a:latin typeface="+mn-ea"/>
              </a:rPr>
              <a:t>Python </a:t>
            </a:r>
            <a:r>
              <a:rPr lang="en-US" altLang="ko-KR" sz="3000" dirty="0" smtClean="0">
                <a:latin typeface="+mn-ea"/>
              </a:rPr>
              <a:t>3.6-Django</a:t>
            </a:r>
            <a:endParaRPr lang="en-US" altLang="ko-KR" sz="3000" dirty="0">
              <a:latin typeface="+mn-ea"/>
            </a:endParaRPr>
          </a:p>
          <a:p>
            <a:endParaRPr lang="ko-KR" altLang="en-US" sz="3000" dirty="0" smtClean="0">
              <a:latin typeface="+mn-ea"/>
            </a:endParaRPr>
          </a:p>
        </p:txBody>
      </p:sp>
      <p:pic>
        <p:nvPicPr>
          <p:cNvPr id="1027" name="Picture 3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" r="11216"/>
          <a:stretch/>
        </p:blipFill>
        <p:spPr bwMode="auto">
          <a:xfrm>
            <a:off x="8342870" y="2952403"/>
            <a:ext cx="621452" cy="61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19536" y="2060848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깃 허브로의 소스관리와 실질적인 개발을 </a:t>
            </a:r>
            <a:r>
              <a:rPr lang="ko-KR" altLang="en-US" sz="2000" dirty="0" err="1">
                <a:latin typeface="+mn-ea"/>
              </a:rPr>
              <a:t>리눅스의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우분투</a:t>
            </a:r>
            <a:r>
              <a:rPr lang="ko-KR" altLang="en-US" sz="2000" dirty="0">
                <a:latin typeface="+mn-ea"/>
              </a:rPr>
              <a:t> 환경에서 </a:t>
            </a:r>
            <a:r>
              <a:rPr lang="ko-KR" altLang="en-US" sz="2000" dirty="0" smtClean="0">
                <a:latin typeface="+mn-ea"/>
              </a:rPr>
              <a:t>행할 것임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7528" y="3798508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+mn-ea"/>
              </a:rPr>
              <a:t>R</a:t>
            </a:r>
            <a:r>
              <a:rPr lang="ko-KR" altLang="en-US" sz="2000" dirty="0" smtClean="0">
                <a:latin typeface="+mn-ea"/>
              </a:rPr>
              <a:t>의 기능을 </a:t>
            </a:r>
            <a:r>
              <a:rPr lang="ko-KR" altLang="en-US" sz="2000" dirty="0" err="1" smtClean="0">
                <a:latin typeface="+mn-ea"/>
              </a:rPr>
              <a:t>파이썬</a:t>
            </a:r>
            <a:r>
              <a:rPr lang="ko-KR" altLang="en-US" sz="2000" dirty="0" smtClean="0">
                <a:latin typeface="+mn-ea"/>
              </a:rPr>
              <a:t> 내에서 사용할 수 있게 하는 </a:t>
            </a:r>
            <a:r>
              <a:rPr lang="en-US" altLang="ko-KR" sz="2000" dirty="0" smtClean="0">
                <a:latin typeface="+mn-ea"/>
              </a:rPr>
              <a:t>rpy2 </a:t>
            </a:r>
            <a:r>
              <a:rPr lang="ko-KR" altLang="en-US" sz="2000" dirty="0" smtClean="0">
                <a:latin typeface="+mn-ea"/>
              </a:rPr>
              <a:t>모듈을 사용하여 데이터 처리 및 분석을 실시할 것임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19536" y="5621178"/>
            <a:ext cx="8496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웹 서비스를 제공하기 위해 웹 페이지를 </a:t>
            </a:r>
            <a:r>
              <a:rPr lang="ko-KR" altLang="en-US" sz="2000" dirty="0" err="1" smtClean="0">
                <a:latin typeface="+mn-ea"/>
              </a:rPr>
              <a:t>파이썬으로</a:t>
            </a:r>
            <a:r>
              <a:rPr lang="ko-KR" altLang="en-US" sz="2000" dirty="0" smtClean="0">
                <a:latin typeface="+mn-ea"/>
              </a:rPr>
              <a:t> 작성</a:t>
            </a:r>
          </a:p>
        </p:txBody>
      </p:sp>
      <p:pic>
        <p:nvPicPr>
          <p:cNvPr id="4" name="Picture 2" descr="ì´ë¯¸ì§ ê²ìê²°ê³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4754303"/>
            <a:ext cx="2196009" cy="74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ì´ë¯¸ì§ ê²ìê²°ê³¼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243" y="1108093"/>
            <a:ext cx="870960" cy="87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34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775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우수병원 서비스 웹 페이지 설계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268760"/>
            <a:ext cx="3827864" cy="2592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7408" y="3997073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 </a:t>
            </a:r>
            <a:r>
              <a:rPr lang="ko-KR" altLang="en-US" b="1" dirty="0" err="1" smtClean="0"/>
              <a:t>발사믹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목업을</a:t>
            </a:r>
            <a:r>
              <a:rPr lang="ko-KR" altLang="en-US" b="1" dirty="0" smtClean="0"/>
              <a:t> 통한 설계 </a:t>
            </a:r>
            <a:r>
              <a:rPr lang="en-US" altLang="ko-KR" b="1" dirty="0" smtClean="0"/>
              <a:t>&gt;</a:t>
            </a:r>
            <a:endParaRPr lang="ko-KR" altLang="en-US" b="1" dirty="0" smtClean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00671" y="5795972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&lt; </a:t>
            </a:r>
            <a:r>
              <a:rPr lang="ko-KR" altLang="en-US" b="1" dirty="0" smtClean="0">
                <a:latin typeface="+mn-ea"/>
              </a:rPr>
              <a:t>서비스할 웹 페이지 화면</a:t>
            </a:r>
            <a:r>
              <a:rPr lang="en-US" altLang="ko-KR" b="1" dirty="0" smtClean="0">
                <a:latin typeface="+mn-ea"/>
              </a:rPr>
              <a:t> &gt;</a:t>
            </a:r>
            <a:endParaRPr lang="ko-KR" altLang="en-US" b="1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4850"/>
          <a:stretch/>
        </p:blipFill>
        <p:spPr>
          <a:xfrm>
            <a:off x="4655840" y="1328558"/>
            <a:ext cx="7164619" cy="4260681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8" name="직사각형 7"/>
          <p:cNvSpPr/>
          <p:nvPr/>
        </p:nvSpPr>
        <p:spPr>
          <a:xfrm>
            <a:off x="5303912" y="1628800"/>
            <a:ext cx="2664296" cy="6480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/>
          <p:cNvSpPr/>
          <p:nvPr/>
        </p:nvSpPr>
        <p:spPr>
          <a:xfrm>
            <a:off x="5133494" y="2420888"/>
            <a:ext cx="2906722" cy="3025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" name="직사각형 12"/>
          <p:cNvSpPr/>
          <p:nvPr/>
        </p:nvSpPr>
        <p:spPr>
          <a:xfrm flipH="1" flipV="1">
            <a:off x="8112224" y="3573016"/>
            <a:ext cx="3603754" cy="18890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직사각형 13"/>
          <p:cNvSpPr/>
          <p:nvPr/>
        </p:nvSpPr>
        <p:spPr>
          <a:xfrm flipH="1" flipV="1">
            <a:off x="8112224" y="1620363"/>
            <a:ext cx="3603754" cy="18890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TextBox 9"/>
          <p:cNvSpPr txBox="1"/>
          <p:nvPr/>
        </p:nvSpPr>
        <p:spPr>
          <a:xfrm>
            <a:off x="1298193" y="5611306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리스트에 나온 병원 위치 지도에 표시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75011" y="4177389"/>
            <a:ext cx="275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n-ea"/>
              </a:rPr>
              <a:t>리스트에서 선택한 병원에 대한 세부정보 표시</a:t>
            </a:r>
            <a:endParaRPr lang="ko-KR" altLang="en-US" b="1" dirty="0" smtClean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66948" y="133147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질병 명 검색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22144" y="2203487"/>
            <a:ext cx="2759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n-ea"/>
              </a:rPr>
              <a:t>질병을 치료할 수 있는 병원 중 우수 평가 등급의 병원 출력</a:t>
            </a:r>
            <a:endParaRPr lang="ko-KR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938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8090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우수병원 서비스 </a:t>
            </a:r>
            <a:r>
              <a:rPr lang="ko-KR" altLang="en-US" sz="4000" dirty="0" smtClean="0">
                <a:latin typeface="+mn-ea"/>
              </a:rPr>
              <a:t>시스템 레이아웃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8128" y="1782339"/>
            <a:ext cx="1910429" cy="109713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동전"/>
          <p:cNvSpPr/>
          <p:nvPr/>
        </p:nvSpPr>
        <p:spPr>
          <a:xfrm>
            <a:off x="8256240" y="4610105"/>
            <a:ext cx="1335166" cy="1339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11" name="컴퓨터"/>
          <p:cNvSpPr/>
          <p:nvPr/>
        </p:nvSpPr>
        <p:spPr>
          <a:xfrm>
            <a:off x="1343472" y="1988840"/>
            <a:ext cx="1227125" cy="989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6" y="0"/>
                </a:moveTo>
                <a:cubicBezTo>
                  <a:pt x="209" y="0"/>
                  <a:pt x="0" y="260"/>
                  <a:pt x="0" y="577"/>
                </a:cubicBezTo>
                <a:lnTo>
                  <a:pt x="0" y="17780"/>
                </a:lnTo>
                <a:cubicBezTo>
                  <a:pt x="0" y="18098"/>
                  <a:pt x="209" y="18358"/>
                  <a:pt x="466" y="18358"/>
                </a:cubicBezTo>
                <a:lnTo>
                  <a:pt x="8927" y="18358"/>
                </a:lnTo>
                <a:lnTo>
                  <a:pt x="8896" y="18519"/>
                </a:lnTo>
                <a:lnTo>
                  <a:pt x="8534" y="20765"/>
                </a:lnTo>
                <a:lnTo>
                  <a:pt x="7472" y="20765"/>
                </a:lnTo>
                <a:lnTo>
                  <a:pt x="7472" y="21600"/>
                </a:lnTo>
                <a:lnTo>
                  <a:pt x="10268" y="21600"/>
                </a:lnTo>
                <a:lnTo>
                  <a:pt x="10891" y="21600"/>
                </a:lnTo>
                <a:lnTo>
                  <a:pt x="13687" y="21600"/>
                </a:lnTo>
                <a:lnTo>
                  <a:pt x="13687" y="20765"/>
                </a:lnTo>
                <a:lnTo>
                  <a:pt x="12626" y="20765"/>
                </a:lnTo>
                <a:lnTo>
                  <a:pt x="12263" y="18519"/>
                </a:lnTo>
                <a:lnTo>
                  <a:pt x="12234" y="18358"/>
                </a:lnTo>
                <a:lnTo>
                  <a:pt x="21134" y="18358"/>
                </a:lnTo>
                <a:cubicBezTo>
                  <a:pt x="21391" y="18358"/>
                  <a:pt x="21600" y="18098"/>
                  <a:pt x="21600" y="17780"/>
                </a:cubicBezTo>
                <a:lnTo>
                  <a:pt x="21600" y="577"/>
                </a:lnTo>
                <a:cubicBezTo>
                  <a:pt x="21600" y="260"/>
                  <a:pt x="21391" y="0"/>
                  <a:pt x="21134" y="0"/>
                </a:cubicBezTo>
                <a:lnTo>
                  <a:pt x="466" y="0"/>
                </a:lnTo>
                <a:close/>
                <a:moveTo>
                  <a:pt x="10800" y="533"/>
                </a:moveTo>
                <a:cubicBezTo>
                  <a:pt x="10914" y="533"/>
                  <a:pt x="11008" y="649"/>
                  <a:pt x="11008" y="791"/>
                </a:cubicBezTo>
                <a:cubicBezTo>
                  <a:pt x="11008" y="933"/>
                  <a:pt x="10914" y="1046"/>
                  <a:pt x="10800" y="1046"/>
                </a:cubicBezTo>
                <a:cubicBezTo>
                  <a:pt x="10686" y="1046"/>
                  <a:pt x="10592" y="933"/>
                  <a:pt x="10592" y="791"/>
                </a:cubicBezTo>
                <a:cubicBezTo>
                  <a:pt x="10592" y="649"/>
                  <a:pt x="10686" y="533"/>
                  <a:pt x="10800" y="533"/>
                </a:cubicBezTo>
                <a:close/>
                <a:moveTo>
                  <a:pt x="1242" y="1732"/>
                </a:moveTo>
                <a:lnTo>
                  <a:pt x="20358" y="1732"/>
                </a:lnTo>
                <a:lnTo>
                  <a:pt x="20358" y="15228"/>
                </a:lnTo>
                <a:lnTo>
                  <a:pt x="1242" y="15228"/>
                </a:lnTo>
                <a:lnTo>
                  <a:pt x="1242" y="1732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13" name="선"/>
          <p:cNvSpPr/>
          <p:nvPr/>
        </p:nvSpPr>
        <p:spPr>
          <a:xfrm>
            <a:off x="3121542" y="2133348"/>
            <a:ext cx="3550522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14" name="선"/>
          <p:cNvSpPr/>
          <p:nvPr/>
        </p:nvSpPr>
        <p:spPr>
          <a:xfrm flipH="1" flipV="1">
            <a:off x="3071662" y="2581668"/>
            <a:ext cx="36004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17" name="선"/>
          <p:cNvSpPr/>
          <p:nvPr/>
        </p:nvSpPr>
        <p:spPr>
          <a:xfrm>
            <a:off x="8256240" y="3212977"/>
            <a:ext cx="1" cy="115212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pic>
        <p:nvPicPr>
          <p:cNvPr id="1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0225" y="4593302"/>
            <a:ext cx="2249991" cy="1499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9496" y="4365104"/>
            <a:ext cx="1301846" cy="1301845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선"/>
          <p:cNvSpPr/>
          <p:nvPr/>
        </p:nvSpPr>
        <p:spPr>
          <a:xfrm flipH="1">
            <a:off x="3236886" y="5097174"/>
            <a:ext cx="23287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24" name="선"/>
          <p:cNvSpPr/>
          <p:nvPr/>
        </p:nvSpPr>
        <p:spPr>
          <a:xfrm flipV="1">
            <a:off x="3071662" y="3087702"/>
            <a:ext cx="4176466" cy="141614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34875" y="1484784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예</a:t>
            </a:r>
            <a:r>
              <a:rPr lang="en-US" altLang="ko-KR" dirty="0" smtClean="0">
                <a:solidFill>
                  <a:srgbClr val="00B050"/>
                </a:solidFill>
                <a:latin typeface="+mn-ea"/>
              </a:rPr>
              <a:t>. </a:t>
            </a:r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중이염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03712" y="2814035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B050"/>
                </a:solidFill>
                <a:latin typeface="+mn-ea"/>
              </a:rPr>
              <a:t>호평의 병원 리스트 제공</a:t>
            </a:r>
            <a:endParaRPr lang="ko-KR" altLang="en-US" dirty="0" smtClean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03273" y="3306335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해당 키워드를 진료하는 병원 탐색</a:t>
            </a:r>
            <a:r>
              <a:rPr lang="en-US" altLang="ko-KR" dirty="0" smtClean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및 의료기관상세정보</a:t>
            </a:r>
            <a:r>
              <a:rPr lang="en-US" altLang="ko-KR" dirty="0" smtClean="0">
                <a:solidFill>
                  <a:srgbClr val="00B050"/>
                </a:solidFill>
                <a:latin typeface="+mn-ea"/>
              </a:rPr>
              <a:t>API</a:t>
            </a:r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로 세부정보 호출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85493" y="368094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B050"/>
                </a:solidFill>
                <a:latin typeface="+mn-ea"/>
              </a:rPr>
              <a:t>분석된 값 서버로 리턴</a:t>
            </a:r>
            <a:endParaRPr lang="ko-KR" altLang="en-US" dirty="0" smtClean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60001" y="5248024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분석을 위해</a:t>
            </a:r>
            <a:endParaRPr lang="en-US" altLang="ko-KR" dirty="0" smtClean="0">
              <a:solidFill>
                <a:srgbClr val="00B050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rgbClr val="00B050"/>
                </a:solidFill>
                <a:latin typeface="+mn-ea"/>
              </a:rPr>
              <a:t>rpy2 </a:t>
            </a:r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모듈 사용</a:t>
            </a:r>
            <a:endParaRPr lang="en-US" altLang="ko-KR" dirty="0" smtClean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87397" y="1783164"/>
            <a:ext cx="101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Request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23792" y="2541928"/>
            <a:ext cx="117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Response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82938" y="1352673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Server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81609" y="464669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DB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59496" y="220486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Client</a:t>
            </a:r>
            <a:endParaRPr lang="ko-KR" altLang="en-US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21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351" y="190705"/>
            <a:ext cx="7909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우수병원 서비스 데이터 </a:t>
            </a:r>
            <a:r>
              <a:rPr lang="ko-KR" altLang="en-US" sz="4000" dirty="0" smtClean="0">
                <a:latin typeface="+mn-ea"/>
              </a:rPr>
              <a:t>레이아웃</a:t>
            </a:r>
            <a:endParaRPr lang="ko-KR" altLang="en-US" sz="4000" dirty="0">
              <a:latin typeface="+mn-ea"/>
            </a:endParaRPr>
          </a:p>
        </p:txBody>
      </p:sp>
      <p:sp>
        <p:nvSpPr>
          <p:cNvPr id="9" name="사다리꼴 8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877" y="1983603"/>
            <a:ext cx="100912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rgbClr val="FF9A8B"/>
                </a:solidFill>
                <a:latin typeface="+mn-ea"/>
              </a:rPr>
              <a:t>사용 목적 </a:t>
            </a:r>
            <a:r>
              <a:rPr lang="en-US" altLang="ko-KR" sz="2200" b="1" dirty="0" smtClean="0">
                <a:latin typeface="+mn-ea"/>
              </a:rPr>
              <a:t>: </a:t>
            </a:r>
            <a:r>
              <a:rPr lang="ko-KR" altLang="en-US" sz="2200" dirty="0" smtClean="0">
                <a:latin typeface="+mn-ea"/>
              </a:rPr>
              <a:t>웹 서비스에서 검색된 의료기관에 대한 </a:t>
            </a:r>
            <a:r>
              <a:rPr lang="ko-KR" altLang="en-US" sz="2200" dirty="0" err="1" smtClean="0">
                <a:latin typeface="+mn-ea"/>
              </a:rPr>
              <a:t>기관명</a:t>
            </a:r>
            <a:r>
              <a:rPr lang="en-US" altLang="ko-KR" sz="2200" dirty="0" smtClean="0">
                <a:latin typeface="+mn-ea"/>
              </a:rPr>
              <a:t>, </a:t>
            </a:r>
            <a:r>
              <a:rPr lang="ko-KR" altLang="en-US" sz="2200" dirty="0" smtClean="0">
                <a:latin typeface="+mn-ea"/>
              </a:rPr>
              <a:t>주소</a:t>
            </a:r>
            <a:r>
              <a:rPr lang="en-US" altLang="ko-KR" sz="2200" dirty="0" smtClean="0">
                <a:latin typeface="+mn-ea"/>
              </a:rPr>
              <a:t>, </a:t>
            </a:r>
            <a:r>
              <a:rPr lang="ko-KR" altLang="en-US" sz="2200" dirty="0" smtClean="0">
                <a:latin typeface="+mn-ea"/>
              </a:rPr>
              <a:t>경도 및 위도</a:t>
            </a:r>
            <a:r>
              <a:rPr lang="en-US" altLang="ko-KR" sz="2200" dirty="0" smtClean="0">
                <a:latin typeface="+mn-ea"/>
              </a:rPr>
              <a:t>,</a:t>
            </a:r>
          </a:p>
          <a:p>
            <a:r>
              <a:rPr lang="en-US" altLang="ko-KR" sz="2200" dirty="0">
                <a:latin typeface="+mn-ea"/>
              </a:rPr>
              <a:t>	</a:t>
            </a:r>
            <a:r>
              <a:rPr lang="en-US" altLang="ko-KR" sz="2200" dirty="0" smtClean="0">
                <a:latin typeface="+mn-ea"/>
              </a:rPr>
              <a:t>      </a:t>
            </a:r>
            <a:r>
              <a:rPr lang="ko-KR" altLang="en-US" sz="2200" dirty="0" smtClean="0">
                <a:latin typeface="+mn-ea"/>
              </a:rPr>
              <a:t>전화번호 정보 제공하기 위함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23876" y="3898612"/>
            <a:ext cx="9166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rgbClr val="FF9A8B"/>
                </a:solidFill>
                <a:latin typeface="+mn-ea"/>
              </a:rPr>
              <a:t>사용 목적 </a:t>
            </a:r>
            <a:r>
              <a:rPr lang="en-US" altLang="ko-KR" sz="2200" b="1" dirty="0" smtClean="0">
                <a:latin typeface="+mn-ea"/>
              </a:rPr>
              <a:t>: </a:t>
            </a:r>
            <a:r>
              <a:rPr lang="ko-KR" altLang="en-US" sz="2200" dirty="0" smtClean="0">
                <a:latin typeface="+mn-ea"/>
              </a:rPr>
              <a:t>웹 서비스에서 검색된 의료기관에 대한 시설정보</a:t>
            </a:r>
            <a:r>
              <a:rPr lang="en-US" altLang="ko-KR" sz="2200" dirty="0" smtClean="0">
                <a:latin typeface="+mn-ea"/>
              </a:rPr>
              <a:t>, </a:t>
            </a:r>
            <a:r>
              <a:rPr lang="ko-KR" altLang="en-US" sz="2200" dirty="0" smtClean="0">
                <a:latin typeface="+mn-ea"/>
              </a:rPr>
              <a:t>세부정보</a:t>
            </a:r>
            <a:r>
              <a:rPr lang="en-US" altLang="ko-KR" sz="2200" dirty="0" smtClean="0">
                <a:latin typeface="+mn-ea"/>
              </a:rPr>
              <a:t>,</a:t>
            </a:r>
          </a:p>
          <a:p>
            <a:r>
              <a:rPr lang="en-US" altLang="ko-KR" sz="2200" dirty="0">
                <a:latin typeface="+mn-ea"/>
              </a:rPr>
              <a:t>	 </a:t>
            </a:r>
            <a:r>
              <a:rPr lang="en-US" altLang="ko-KR" sz="2200" dirty="0" smtClean="0">
                <a:latin typeface="+mn-ea"/>
              </a:rPr>
              <a:t>     </a:t>
            </a:r>
            <a:r>
              <a:rPr lang="ko-KR" altLang="en-US" sz="2200" dirty="0" smtClean="0">
                <a:latin typeface="+mn-ea"/>
              </a:rPr>
              <a:t>교통정보 등을 표시하기 위함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3876" y="5813759"/>
            <a:ext cx="9704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rgbClr val="FF9A8B"/>
                </a:solidFill>
                <a:latin typeface="+mn-ea"/>
              </a:rPr>
              <a:t>사용 목적 </a:t>
            </a:r>
            <a:r>
              <a:rPr lang="en-US" altLang="ko-KR" sz="2200" b="1" dirty="0" smtClean="0">
                <a:latin typeface="+mn-ea"/>
              </a:rPr>
              <a:t>: </a:t>
            </a:r>
            <a:r>
              <a:rPr lang="ko-KR" altLang="en-US" sz="2200" dirty="0" smtClean="0">
                <a:latin typeface="+mn-ea"/>
              </a:rPr>
              <a:t>사용자에 의해 검색된 병원이 가지는 평가등급을 알려주기 위함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95401" y="1173711"/>
            <a:ext cx="2602268" cy="584217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병원 정보 서비스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5400" y="3088857"/>
            <a:ext cx="4316404" cy="584217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의료기관별 상세정보 서비스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78444" y="5004004"/>
            <a:ext cx="4608512" cy="584217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latin typeface="+mn-ea"/>
              </a:rPr>
              <a:t>병원 평가결과 정보조회 서비스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151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351" y="190705"/>
            <a:ext cx="7909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우수병원 서비스 데이터 </a:t>
            </a:r>
            <a:r>
              <a:rPr lang="ko-KR" altLang="en-US" sz="4000" dirty="0" smtClean="0">
                <a:latin typeface="+mn-ea"/>
              </a:rPr>
              <a:t>레이아웃</a:t>
            </a:r>
            <a:endParaRPr lang="ko-KR" altLang="en-US" sz="4000" dirty="0">
              <a:latin typeface="+mn-ea"/>
            </a:endParaRPr>
          </a:p>
        </p:txBody>
      </p:sp>
      <p:sp>
        <p:nvSpPr>
          <p:cNvPr id="9" name="사다리꼴 8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27848" y="1340768"/>
            <a:ext cx="2561607" cy="575089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병원 정보 서비스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1384" y="3559768"/>
            <a:ext cx="4248960" cy="575089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latin typeface="+mn-ea"/>
              </a:rPr>
              <a:t>의료기관별 상세정보 서비스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60096" y="3559768"/>
            <a:ext cx="4536504" cy="575089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병원 평가결과 정보조회 서비스</a:t>
            </a:r>
            <a:endParaRPr lang="ko-KR" altLang="en-US" sz="2400" b="1" dirty="0">
              <a:latin typeface="+mn-ea"/>
            </a:endParaRPr>
          </a:p>
        </p:txBody>
      </p:sp>
      <p:cxnSp>
        <p:nvCxnSpPr>
          <p:cNvPr id="24" name="꺾인 연결선 23"/>
          <p:cNvCxnSpPr>
            <a:stCxn id="13" idx="1"/>
            <a:endCxn id="14" idx="0"/>
          </p:cNvCxnSpPr>
          <p:nvPr/>
        </p:nvCxnSpPr>
        <p:spPr>
          <a:xfrm rot="10800000" flipV="1">
            <a:off x="2675864" y="1628312"/>
            <a:ext cx="2051984" cy="1931455"/>
          </a:xfrm>
          <a:prstGeom prst="bentConnector2">
            <a:avLst/>
          </a:prstGeom>
          <a:ln w="25400">
            <a:solidFill>
              <a:srgbClr val="FF9A8B"/>
            </a:solidFill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3" idx="3"/>
            <a:endCxn id="15" idx="0"/>
          </p:cNvCxnSpPr>
          <p:nvPr/>
        </p:nvCxnSpPr>
        <p:spPr>
          <a:xfrm>
            <a:off x="7289455" y="1628313"/>
            <a:ext cx="1938893" cy="1931455"/>
          </a:xfrm>
          <a:prstGeom prst="bentConnector2">
            <a:avLst/>
          </a:prstGeom>
          <a:ln w="25400">
            <a:solidFill>
              <a:srgbClr val="FF9A8B"/>
            </a:solidFill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44645" y="2083917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+mn-ea"/>
              </a:rPr>
              <a:t>각 병원은 고유한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암호화된 요양기호</a:t>
            </a:r>
            <a:r>
              <a:rPr lang="ko-KR" altLang="en-US" sz="2000" dirty="0" smtClean="0">
                <a:latin typeface="+mn-ea"/>
              </a:rPr>
              <a:t>를 가짐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9A8B"/>
                </a:solidFill>
                <a:latin typeface="+mn-ea"/>
              </a:rPr>
              <a:t>암호화된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요양기호</a:t>
            </a:r>
            <a:r>
              <a:rPr lang="ko-KR" altLang="en-US" sz="2000" dirty="0" smtClean="0">
                <a:latin typeface="+mn-ea"/>
              </a:rPr>
              <a:t>는 병원들을 구분할 목적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1384" y="4202260"/>
            <a:ext cx="464742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암호화된 요양기호</a:t>
            </a:r>
            <a:r>
              <a:rPr lang="ko-KR" altLang="en-US" sz="2000" dirty="0" smtClean="0">
                <a:latin typeface="+mn-ea"/>
              </a:rPr>
              <a:t>를 통해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특정 병원의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시설 및 세부정보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진료과목정보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교통정보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전문병원지정분야 정보 획득 가능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0096" y="4202260"/>
            <a:ext cx="4647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암호화된 요양기호</a:t>
            </a:r>
            <a:r>
              <a:rPr lang="ko-KR" altLang="en-US" sz="2000" dirty="0" smtClean="0">
                <a:latin typeface="+mn-ea"/>
              </a:rPr>
              <a:t>를 통해 특정 병원의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병원평가등급기준목록조회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병원전체평가결과목록조회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질병</a:t>
            </a:r>
            <a:r>
              <a:rPr lang="en-US" altLang="ko-KR" sz="2000" dirty="0" smtClean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수술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등의 평가결과목록조회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8615" y="1232589"/>
            <a:ext cx="1922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암호화된 요양기호</a:t>
            </a:r>
            <a:r>
              <a:rPr lang="en-US" altLang="ko-KR" sz="1600" dirty="0" smtClean="0"/>
              <a:t>Ex) JDQ4MTAxMiM1MSMkMSMkMCMkODkkMzgxMzUxIzExIyQxI</a:t>
            </a:r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76527" y="1232589"/>
            <a:ext cx="1922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암호화된 요양기호</a:t>
            </a:r>
            <a:r>
              <a:rPr lang="en-US" altLang="ko-KR" sz="1600" dirty="0" smtClean="0"/>
              <a:t>Ex) JDQ4MTAxMiM1MSMkMSMkMCMkODkkMzgxMzUxIzExIyQxI</a:t>
            </a:r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7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210 콤퓨타세탁 L" pitchFamily="18" charset="-127"/>
            <a:ea typeface="210 콤퓨타세탁 L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2762</TotalTime>
  <Words>851</Words>
  <Application>Microsoft Office PowerPoint</Application>
  <PresentationFormat>와이드스크린</PresentationFormat>
  <Paragraphs>226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Helvetica Neue Medium</vt:lpstr>
      <vt:lpstr>Arial</vt:lpstr>
      <vt:lpstr>맑은 고딕</vt:lpstr>
      <vt:lpstr>210 콤퓨타세탁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쏠미니</dc:creator>
  <cp:lastModifiedBy>쏠미니</cp:lastModifiedBy>
  <cp:revision>183</cp:revision>
  <dcterms:created xsi:type="dcterms:W3CDTF">2018-03-20T01:37:03Z</dcterms:created>
  <dcterms:modified xsi:type="dcterms:W3CDTF">2018-05-09T04:05:22Z</dcterms:modified>
</cp:coreProperties>
</file>